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89" r:id="rId4"/>
    <p:sldId id="296" r:id="rId5"/>
    <p:sldId id="291" r:id="rId6"/>
    <p:sldId id="257" r:id="rId7"/>
    <p:sldId id="258" r:id="rId8"/>
    <p:sldId id="294" r:id="rId9"/>
    <p:sldId id="295" r:id="rId10"/>
    <p:sldId id="297" r:id="rId11"/>
    <p:sldId id="259" r:id="rId12"/>
    <p:sldId id="260" r:id="rId13"/>
    <p:sldId id="261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A57EF-925A-1D46-8053-1C2AB36D500A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1F39-1AA8-244A-BCA5-008BF80D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D1A95-A3F7-034F-A827-7A3FA564B781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6DF1-9110-8048-8F2A-F4454DF88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CI_White_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5413" y="6587681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9A0C59B5-AE06-F94B-B7CA-463F60F7BD7D}" type="datetime1">
              <a:rPr lang="en-US" smtClean="0"/>
              <a:t>4/1/14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7681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31213" y="6587681"/>
            <a:ext cx="588962" cy="476250"/>
          </a:xfrm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3EF5E-5CC8-2A49-BBB1-4D2E6DF352E7}" type="datetime1">
              <a:rPr lang="en-US" smtClean="0"/>
              <a:t>4/1/14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F74E1-6B5A-684F-B8FE-87BEE71B3FC1}" type="datetime1">
              <a:rPr lang="en-US" smtClean="0"/>
              <a:t>4/1/14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563" y="828675"/>
            <a:ext cx="86280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39A4-495A-4041-A786-A4559FF42172}" type="datetime1">
              <a:rPr lang="en-US" smtClean="0"/>
              <a:t>4/1/14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EBB12-3969-FC4E-A787-ADFEDCFC38A1}" type="datetime1">
              <a:rPr lang="en-US" smtClean="0"/>
              <a:t>4/1/14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BD97-6254-6E4F-88AE-5B6619BC1C16}" type="datetime1">
              <a:rPr lang="en-US" smtClean="0"/>
              <a:t>4/1/14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78B94-F89C-FC4E-954C-CA4DBAC7BEC9}" type="datetime1">
              <a:rPr lang="en-US" smtClean="0"/>
              <a:t>4/1/14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53D91-E148-1D45-94B8-EEE99F0645F3}" type="datetime1">
              <a:rPr lang="en-US" smtClean="0"/>
              <a:t>4/1/14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35151-F878-7A4F-BA3F-CAAD20302F33}" type="datetime1">
              <a:rPr lang="en-US" smtClean="0"/>
              <a:t>4/1/14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CF0E8-264D-4B4D-96CD-0957FFCC2AE4}" type="datetime1">
              <a:rPr lang="en-US" smtClean="0"/>
              <a:t>4/1/14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B6F9B-5B36-E943-A07E-9ED78B782DBE}" type="datetime1">
              <a:rPr lang="en-US" smtClean="0"/>
              <a:t>4/1/14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639A2-4C79-024B-8E4E-BFA6CA9A5149}" type="datetime1">
              <a:rPr lang="en-US" smtClean="0"/>
              <a:t>4/1/14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CI_White_Templa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413" y="658768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宋体" pitchFamily="2" charset="-122"/>
              </a:defRPr>
            </a:lvl1pPr>
          </a:lstStyle>
          <a:p>
            <a:fld id="{475FEEA6-DA0D-B847-A6B0-126C85D24FB1}" type="datetime1">
              <a:rPr lang="en-US" smtClean="0"/>
              <a:t>4/1/14</a:t>
            </a:fld>
            <a:endParaRPr lang="en-US" dirty="0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768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宋体" pitchFamily="2" charset="-122"/>
              </a:defRPr>
            </a:lvl1pPr>
          </a:lstStyle>
          <a:p>
            <a:r>
              <a:rPr lang="en-US" smtClean="0"/>
              <a:t>Inci Cetindil</a:t>
            </a:r>
            <a:endParaRPr lang="en-US" dirty="0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1213" y="6587681"/>
            <a:ext cx="588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fld id="{C7A13852-C954-7E4C-A20E-C7AFB191AAE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7200"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ctr" defTabSz="803275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6075" indent="-346075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>
          <a:solidFill>
            <a:schemeClr val="tx1"/>
          </a:solidFill>
          <a:latin typeface="+mn-lt"/>
        </a:defRPr>
      </a:lvl2pPr>
      <a:lvl3pPr marL="1150938" indent="-295275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>
          <a:solidFill>
            <a:schemeClr val="tx1"/>
          </a:solidFill>
          <a:latin typeface="+mn-lt"/>
        </a:defRPr>
      </a:lvl3pPr>
      <a:lvl4pPr marL="1608138" indent="-342900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4pPr>
      <a:lvl5pPr marL="2001838" indent="-279400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5pPr>
      <a:lvl6pPr marL="2459038" indent="-279400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6pPr>
      <a:lvl7pPr marL="2916238" indent="-279400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7pPr>
      <a:lvl8pPr marL="3373438" indent="-279400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8pPr>
      <a:lvl9pPr marL="3830638" indent="-279400" algn="l" defTabSz="803275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b="0" dirty="0">
                <a:latin typeface="Calibri" charset="0"/>
                <a:ea typeface="宋体" charset="0"/>
                <a:cs typeface="宋体" charset="0"/>
              </a:rPr>
              <a:t>Efficient Instant-Fuzzy Search with Proximity </a:t>
            </a:r>
            <a:r>
              <a:rPr lang="en-US" altLang="zh-CN" sz="4800" b="0" dirty="0" smtClean="0">
                <a:latin typeface="Calibri" charset="0"/>
                <a:ea typeface="宋体" charset="0"/>
                <a:cs typeface="宋体" charset="0"/>
              </a:rPr>
              <a:t>Ranking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>
                <a:latin typeface="Calibri" charset="0"/>
                <a:ea typeface="宋体" charset="0"/>
                <a:cs typeface="宋体" charset="0"/>
              </a:rPr>
              <a:t>Inci Cetindil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, </a:t>
            </a:r>
            <a:r>
              <a:rPr lang="en-US" altLang="zh-CN" dirty="0" err="1">
                <a:latin typeface="Calibri" charset="0"/>
                <a:ea typeface="宋体" charset="0"/>
                <a:cs typeface="宋体" charset="0"/>
              </a:rPr>
              <a:t>Jamshid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</a:t>
            </a:r>
            <a:r>
              <a:rPr lang="en-US" altLang="zh-CN" dirty="0" err="1">
                <a:latin typeface="Calibri" charset="0"/>
                <a:ea typeface="宋体" charset="0"/>
                <a:cs typeface="宋体" charset="0"/>
              </a:rPr>
              <a:t>Esmaelnezhad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, </a:t>
            </a:r>
            <a:r>
              <a:rPr lang="en-US" altLang="zh-CN" dirty="0" err="1">
                <a:latin typeface="Calibri" charset="0"/>
                <a:ea typeface="宋体" charset="0"/>
                <a:cs typeface="宋体" charset="0"/>
              </a:rPr>
              <a:t>Taewoo</a:t>
            </a:r>
            <a:r>
              <a:rPr lang="en-US" altLang="zh-CN" dirty="0">
                <a:latin typeface="Calibri" charset="0"/>
                <a:ea typeface="宋体" charset="0"/>
                <a:cs typeface="宋体" charset="0"/>
              </a:rPr>
              <a:t> Kim, Chen </a:t>
            </a: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Li</a:t>
            </a:r>
          </a:p>
          <a:p>
            <a:r>
              <a:rPr lang="en-US" altLang="zh-CN" sz="2400" dirty="0" smtClean="0">
                <a:latin typeface="Calibri" charset="0"/>
                <a:ea typeface="宋体" charset="0"/>
                <a:cs typeface="宋体" charset="0"/>
              </a:rPr>
              <a:t>University of California, Irvine</a:t>
            </a:r>
          </a:p>
          <a:p>
            <a:endParaRPr lang="en-US" altLang="zh-CN" sz="2400" dirty="0">
              <a:latin typeface="Calibri" charset="0"/>
              <a:ea typeface="宋体" charset="0"/>
              <a:cs typeface="宋体" charset="0"/>
            </a:endParaRPr>
          </a:p>
          <a:p>
            <a:r>
              <a:rPr lang="en-US" dirty="0" smtClean="0"/>
              <a:t>ICDE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040-FBA0-584A-8251-F21C14A6BADE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852-C954-7E4C-A20E-C7AFB191A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76"/>
    </mc:Choice>
    <mc:Fallback>
      <p:transition xmlns:p14="http://schemas.microsoft.com/office/powerpoint/2010/main" spd="slow" advTm="179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09" y="2189163"/>
            <a:ext cx="9026167" cy="3248025"/>
          </a:xfrm>
        </p:spPr>
        <p:txBody>
          <a:bodyPr/>
          <a:lstStyle/>
          <a:p>
            <a:r>
              <a:rPr lang="en-US" dirty="0" smtClean="0"/>
              <a:t>Adapted existing solutions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r>
              <a:rPr lang="en-US" dirty="0" smtClean="0"/>
              <a:t>Space-efficient phrase-based indexing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r>
              <a:rPr lang="en-US" dirty="0" smtClean="0"/>
              <a:t>Incremental method to identify indexed phrases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r>
              <a:rPr lang="en-US" dirty="0" smtClean="0"/>
              <a:t>Methods for enumerating and ranking segmentations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r>
              <a:rPr lang="en-US" dirty="0" smtClean="0"/>
              <a:t>Experimental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B12-3969-FC4E-A787-ADFEDCFC38A1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852-C954-7E4C-A20E-C7AFB191AA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Phrase-Based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93100" cy="3248025"/>
          </a:xfrm>
        </p:spPr>
        <p:txBody>
          <a:bodyPr/>
          <a:lstStyle/>
          <a:p>
            <a:r>
              <a:rPr lang="en-US" b="1" u="sng" dirty="0" smtClean="0"/>
              <a:t>Phrase</a:t>
            </a:r>
            <a:r>
              <a:rPr lang="en-US" dirty="0" smtClean="0"/>
              <a:t>: </a:t>
            </a:r>
            <a:r>
              <a:rPr lang="en-US" dirty="0"/>
              <a:t>a sequence of keywords </a:t>
            </a:r>
            <a:r>
              <a:rPr lang="en-US" dirty="0" smtClean="0"/>
              <a:t>likely to </a:t>
            </a:r>
            <a:r>
              <a:rPr lang="en-US" dirty="0"/>
              <a:t>appear in the records and queries </a:t>
            </a:r>
            <a:endParaRPr lang="en-US" dirty="0" smtClean="0"/>
          </a:p>
          <a:p>
            <a:pPr lvl="2"/>
            <a:r>
              <a:rPr lang="en-US" dirty="0" smtClean="0"/>
              <a:t>Person names</a:t>
            </a:r>
          </a:p>
          <a:p>
            <a:pPr lvl="2"/>
            <a:r>
              <a:rPr lang="en-US" dirty="0" smtClean="0"/>
              <a:t>Point of interests</a:t>
            </a:r>
          </a:p>
          <a:p>
            <a:pPr lvl="2"/>
            <a:r>
              <a:rPr lang="en-US" dirty="0" smtClean="0"/>
              <a:t>Popular n-grams</a:t>
            </a:r>
          </a:p>
          <a:p>
            <a:pPr lvl="2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C035-CFAB-0247-BCED-86F47FC135D4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4-02-21 at 12.0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9144000" cy="1971413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 bwMode="auto">
          <a:xfrm>
            <a:off x="4191000" y="2895600"/>
            <a:ext cx="152400" cy="13716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352800"/>
            <a:ext cx="18275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Data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5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9D13-027D-3A4E-9DAF-0F1AEF4EC6BA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inde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26" y="685800"/>
            <a:ext cx="3497674" cy="5943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563" y="828675"/>
            <a:ext cx="8628062" cy="1143000"/>
          </a:xfrm>
        </p:spPr>
        <p:txBody>
          <a:bodyPr/>
          <a:lstStyle/>
          <a:p>
            <a:pPr algn="l"/>
            <a:r>
              <a:rPr lang="en-US" sz="2800" dirty="0" smtClean="0"/>
              <a:t>Phrase-Based Indexing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4724400" cy="4287837"/>
          </a:xfrm>
        </p:spPr>
        <p:txBody>
          <a:bodyPr/>
          <a:lstStyle/>
          <a:p>
            <a:r>
              <a:rPr lang="en-US" sz="2400" dirty="0" smtClean="0"/>
              <a:t>Dictionary</a:t>
            </a:r>
          </a:p>
          <a:p>
            <a:pPr lvl="1"/>
            <a:r>
              <a:rPr lang="en-US" sz="2400" dirty="0" smtClean="0"/>
              <a:t>Distinct keywords</a:t>
            </a:r>
          </a:p>
          <a:p>
            <a:pPr lvl="1"/>
            <a:r>
              <a:rPr lang="en-US" sz="2400" dirty="0" smtClean="0"/>
              <a:t>Important phrases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b="1" u="sng" dirty="0" smtClean="0"/>
              <a:t>Valid Phrase</a:t>
            </a:r>
            <a:r>
              <a:rPr lang="en-US" sz="2400" dirty="0" smtClean="0"/>
              <a:t>: Terms that appear in the dictionary</a:t>
            </a:r>
          </a:p>
        </p:txBody>
      </p:sp>
    </p:spTree>
    <p:extLst>
      <p:ext uri="{BB962C8B-B14F-4D97-AF65-F5344CB8AC3E}">
        <p14:creationId xmlns:p14="http://schemas.microsoft.com/office/powerpoint/2010/main" val="146418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5965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3995-3EEA-0345-9F4A-06EE6F95DCC8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563" y="828675"/>
            <a:ext cx="8628062" cy="1143000"/>
          </a:xfrm>
        </p:spPr>
        <p:txBody>
          <a:bodyPr/>
          <a:lstStyle/>
          <a:p>
            <a:r>
              <a:rPr lang="en-US" dirty="0" smtClean="0"/>
              <a:t>Life-cycle of a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8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Valid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07507"/>
            <a:ext cx="8293100" cy="324802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trie</a:t>
            </a:r>
            <a:r>
              <a:rPr lang="en-US" dirty="0" smtClean="0"/>
              <a:t> for phrase validation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Incremental validation</a:t>
            </a:r>
          </a:p>
          <a:p>
            <a:pPr lvl="1"/>
            <a:r>
              <a:rPr lang="en-US" dirty="0"/>
              <a:t>ANS(“heart”)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ANS(“heart surgery</a:t>
            </a:r>
            <a:r>
              <a:rPr lang="en-US" dirty="0" smtClean="0"/>
              <a:t>”</a:t>
            </a:r>
            <a:r>
              <a:rPr lang="en-US" dirty="0"/>
              <a:t> ) </a:t>
            </a:r>
            <a:endParaRPr lang="en-US" dirty="0" smtClean="0"/>
          </a:p>
          <a:p>
            <a:pPr marL="460375" lvl="1" indent="0">
              <a:buNone/>
            </a:pPr>
            <a:endParaRPr lang="en-US" dirty="0" smtClean="0"/>
          </a:p>
          <a:p>
            <a:r>
              <a:rPr lang="en-US" dirty="0" smtClean="0"/>
              <a:t>Pruning</a:t>
            </a:r>
          </a:p>
          <a:p>
            <a:pPr lvl="1"/>
            <a:r>
              <a:rPr lang="en-US" dirty="0" smtClean="0"/>
              <a:t>ANS(</a:t>
            </a:r>
            <a:r>
              <a:rPr lang="en-US" dirty="0"/>
              <a:t>“</a:t>
            </a:r>
            <a:r>
              <a:rPr lang="en-US" dirty="0" smtClean="0"/>
              <a:t>heart”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 err="1" smtClean="0"/>
              <a:t>Ø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ANS(“heart surgery”) = </a:t>
            </a:r>
            <a:r>
              <a:rPr lang="en-US" dirty="0" err="1" smtClean="0"/>
              <a:t>Ø</a:t>
            </a:r>
            <a:endParaRPr lang="en-US" dirty="0" smtClean="0"/>
          </a:p>
          <a:p>
            <a:pPr marL="460375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1DFF-2350-6B4D-B519-0B70607BACE3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7991" y="2005099"/>
            <a:ext cx="46283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= &lt;heart, surgery, unit&gt;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51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77995"/>
            <a:ext cx="8628062" cy="1143000"/>
          </a:xfrm>
        </p:spPr>
        <p:txBody>
          <a:bodyPr/>
          <a:lstStyle/>
          <a:p>
            <a:r>
              <a:rPr lang="en-US" dirty="0" smtClean="0"/>
              <a:t>Incremental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4379"/>
            <a:ext cx="8763000" cy="668511"/>
          </a:xfrm>
        </p:spPr>
        <p:txBody>
          <a:bodyPr/>
          <a:lstStyle/>
          <a:p>
            <a:r>
              <a:rPr lang="en-US" dirty="0" smtClean="0"/>
              <a:t>Typically subsequent queries differ by one character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340-ED84-3B44-869A-73DF87DF727B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44036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Group valid phrases based on end points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4191000" y="5556624"/>
            <a:ext cx="304800" cy="4572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35" y="2188931"/>
            <a:ext cx="347547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 &lt;heart, </a:t>
            </a:r>
            <a:r>
              <a:rPr lang="en-US" sz="2400" dirty="0" err="1" smtClean="0"/>
              <a:t>surger</a:t>
            </a:r>
            <a:r>
              <a:rPr lang="en-US" sz="2400" dirty="0" smtClean="0"/>
              <a:t>&gt;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5742" y="2188931"/>
            <a:ext cx="347547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</a:t>
            </a:r>
            <a:r>
              <a:rPr lang="en-US" sz="2400" baseline="-25000" dirty="0"/>
              <a:t>2</a:t>
            </a:r>
            <a:r>
              <a:rPr lang="en-US" sz="2400" dirty="0" smtClean="0"/>
              <a:t>= &lt;heart, surgery&gt;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454" y="2825979"/>
            <a:ext cx="2687745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Valid Phrases:</a:t>
            </a:r>
          </a:p>
          <a:p>
            <a:r>
              <a:rPr lang="en-US" sz="2400" dirty="0" smtClean="0"/>
              <a:t>   heart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surger</a:t>
            </a:r>
            <a:endParaRPr lang="en-US" sz="2400" dirty="0" smtClean="0"/>
          </a:p>
          <a:p>
            <a:r>
              <a:rPr lang="en-US" sz="2400" dirty="0" smtClean="0"/>
              <a:t>   heart </a:t>
            </a:r>
            <a:r>
              <a:rPr lang="en-US" sz="2400" dirty="0" err="1" smtClean="0"/>
              <a:t>surger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3779" y="2825979"/>
            <a:ext cx="2687745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Valid Phrases:</a:t>
            </a:r>
          </a:p>
          <a:p>
            <a:r>
              <a:rPr lang="en-US" sz="2400" dirty="0" smtClean="0"/>
              <a:t>   heart</a:t>
            </a:r>
          </a:p>
          <a:p>
            <a:r>
              <a:rPr lang="en-US" sz="2400" dirty="0" smtClean="0"/>
              <a:t>   surge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</a:p>
          <a:p>
            <a:r>
              <a:rPr lang="en-US" sz="2400" dirty="0" smtClean="0"/>
              <a:t>   heart surge</a:t>
            </a:r>
            <a:r>
              <a:rPr lang="en-US" sz="2400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419" y="4541948"/>
            <a:ext cx="7924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Phrases ending with last keyword of q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can be used </a:t>
            </a:r>
            <a:r>
              <a:rPr lang="en-US" sz="2800" dirty="0" smtClean="0"/>
              <a:t>to incrementally compute </a:t>
            </a:r>
            <a:r>
              <a:rPr lang="en-US" sz="2800" dirty="0" smtClean="0"/>
              <a:t>q</a:t>
            </a:r>
            <a:r>
              <a:rPr lang="en-US" sz="2800" baseline="-25000" dirty="0" smtClean="0"/>
              <a:t>2 </a:t>
            </a:r>
            <a:endParaRPr lang="en-US" sz="2800" baseline="-25000" dirty="0"/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4099518" y="3386078"/>
            <a:ext cx="304800" cy="4572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3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55970" y="1167831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QUERY1_TB_q1"/>
          <p:cNvSpPr/>
          <p:nvPr/>
        </p:nvSpPr>
        <p:spPr>
          <a:xfrm>
            <a:off x="4991306" y="1198071"/>
            <a:ext cx="18594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,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QUERY1_TB_heart"/>
          <p:cNvSpPr/>
          <p:nvPr/>
        </p:nvSpPr>
        <p:spPr>
          <a:xfrm>
            <a:off x="5554299" y="1204944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24" name="QUERY1_TB_surge"/>
          <p:cNvSpPr/>
          <p:nvPr/>
        </p:nvSpPr>
        <p:spPr>
          <a:xfrm>
            <a:off x="6172547" y="1204944"/>
            <a:ext cx="51554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9B597CF4-E6F3-D14A-86B2-34940B58CDDD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4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 override="childStyle">
                                        <p:cTn id="4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7" grpId="0"/>
      <p:bldP spid="126" grpId="0"/>
      <p:bldP spid="126" grpId="1"/>
      <p:bldP spid="126" grpId="2"/>
      <p:bldP spid="124" grpId="0"/>
      <p:bldP spid="2" grpId="0" animBg="1"/>
      <p:bldP spid="267" grpId="0"/>
      <p:bldP spid="2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1" name="TRIE_ARR_3140"/>
          <p:cNvCxnSpPr>
            <a:stCxn id="4" idx="4"/>
            <a:endCxn id="118" idx="0"/>
          </p:cNvCxnSpPr>
          <p:nvPr/>
        </p:nvCxnSpPr>
        <p:spPr>
          <a:xfrm flipH="1">
            <a:off x="366670" y="3702377"/>
            <a:ext cx="228072" cy="38496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TRIE_NODE_EmptySet_40"/>
          <p:cNvGrpSpPr/>
          <p:nvPr/>
        </p:nvGrpSpPr>
        <p:grpSpPr>
          <a:xfrm>
            <a:off x="128131" y="4054929"/>
            <a:ext cx="467139" cy="515610"/>
            <a:chOff x="128131" y="4054929"/>
            <a:chExt cx="467139" cy="515610"/>
          </a:xfrm>
        </p:grpSpPr>
        <p:sp>
          <p:nvSpPr>
            <p:cNvPr id="118" name="TRIE_NODE_40"/>
            <p:cNvSpPr/>
            <p:nvPr/>
          </p:nvSpPr>
          <p:spPr>
            <a:xfrm>
              <a:off x="138070" y="4087340"/>
              <a:ext cx="457200" cy="457200"/>
            </a:xfrm>
            <a:prstGeom prst="ellips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" name="TRIE_ARR_3140"/>
            <p:cNvCxnSpPr/>
            <p:nvPr/>
          </p:nvCxnSpPr>
          <p:spPr>
            <a:xfrm flipH="1">
              <a:off x="128131" y="4054929"/>
              <a:ext cx="456672" cy="51561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55970" y="1167831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QUERY1_TB_q1"/>
          <p:cNvSpPr/>
          <p:nvPr/>
        </p:nvSpPr>
        <p:spPr>
          <a:xfrm>
            <a:off x="4991306" y="1198071"/>
            <a:ext cx="18594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 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QUERY1_TB_heart"/>
          <p:cNvSpPr/>
          <p:nvPr/>
        </p:nvSpPr>
        <p:spPr>
          <a:xfrm>
            <a:off x="5554299" y="1204944"/>
            <a:ext cx="11266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heart, surge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7E17DA20-D4B2-0C43-9A61-19013A84C177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6" grpId="0"/>
      <p:bldP spid="126" grpId="1"/>
      <p:bldP spid="265" grpId="0"/>
      <p:bldP spid="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55970" y="1167831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QUERY1_TB_q1"/>
          <p:cNvSpPr/>
          <p:nvPr/>
        </p:nvSpPr>
        <p:spPr>
          <a:xfrm>
            <a:off x="4991306" y="1198071"/>
            <a:ext cx="18594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,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QUERY1_TB_heart"/>
          <p:cNvSpPr/>
          <p:nvPr/>
        </p:nvSpPr>
        <p:spPr>
          <a:xfrm>
            <a:off x="5554299" y="1204944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24" name="QUERY1_TB_surge"/>
          <p:cNvSpPr/>
          <p:nvPr/>
        </p:nvSpPr>
        <p:spPr>
          <a:xfrm>
            <a:off x="6172547" y="1204944"/>
            <a:ext cx="51554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64B54BDE-E494-EF46-9C1A-9DDDE17E279E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4" grpId="0"/>
      <p:bldP spid="124" grpId="1"/>
      <p:bldP spid="266" grpId="0"/>
      <p:bldP spid="2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60730" y="1165072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QUERY2_TB_q2"/>
          <p:cNvSpPr/>
          <p:nvPr/>
        </p:nvSpPr>
        <p:spPr>
          <a:xfrm>
            <a:off x="4996066" y="1193667"/>
            <a:ext cx="20326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,   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QUERY2_TB_heart"/>
          <p:cNvSpPr/>
          <p:nvPr/>
        </p:nvSpPr>
        <p:spPr>
          <a:xfrm>
            <a:off x="5559059" y="1200540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00" name="QUERY2_TB_surgery"/>
          <p:cNvSpPr/>
          <p:nvPr/>
        </p:nvSpPr>
        <p:spPr>
          <a:xfrm>
            <a:off x="6177307" y="1200540"/>
            <a:ext cx="69660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surgery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B_FoundInCache"/>
          <p:cNvSpPr txBox="1"/>
          <p:nvPr/>
        </p:nvSpPr>
        <p:spPr>
          <a:xfrm>
            <a:off x="7905292" y="2310369"/>
            <a:ext cx="90263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Found</a:t>
            </a:r>
          </a:p>
          <a:p>
            <a:pPr algn="ctr" defTabSz="457200"/>
            <a:r>
              <a:rPr lang="en-US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n</a:t>
            </a:r>
          </a:p>
          <a:p>
            <a:pPr algn="ctr" defTabSz="457200"/>
            <a:r>
              <a:rPr lang="en-US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Cache</a:t>
            </a:r>
            <a:endParaRPr lang="en-US" dirty="0">
              <a:solidFill>
                <a:srgbClr val="C0504D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72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Checking Cach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84" y="4090575"/>
            <a:ext cx="466561" cy="402939"/>
          </a:xfrm>
          <a:prstGeom prst="rect">
            <a:avLst/>
          </a:prstGeom>
        </p:spPr>
      </p:pic>
      <p:sp>
        <p:nvSpPr>
          <p:cNvPr id="68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499107FB-81DD-B449-BB5E-A8ADECFF5A18}" type="datetime1">
              <a:rPr lang="en-US" smtClean="0"/>
              <a:t>4/1/14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500" tmFilter="0, 0; .2, .5; .8, .5; 1, 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50" autoRev="1" fill="hold"/>
                                        <p:tgtEl>
                                          <p:spTgt spid="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5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 tmFilter="0, 0; .2, .5; .8, .5; 1, 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50" autoRev="1" fill="hold"/>
                                        <p:tgtEl>
                                          <p:spTgt spid="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 tmFilter="0, 0; .2, .5; .8, .5; 1, 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50" autoRev="1" fill="hold"/>
                                        <p:tgtEl>
                                          <p:spTgt spid="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 tmFilter="0, 0; .2, .5; .8, .5; 1, 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5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 tmFilter="0, 0; .2, .5; .8, .5; 1, 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50" autoRev="1" fill="hold"/>
                                        <p:tgtEl>
                                          <p:spTgt spid="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500" tmFilter="0, 0; .2, .5; .8, .5; 1, 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5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7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7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7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7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2" dur="7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7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7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75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 override="childStyle">
                                        <p:cTn id="97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99" grpId="1"/>
      <p:bldP spid="99" grpId="2"/>
      <p:bldP spid="100" grpId="0"/>
      <p:bldP spid="2" grpId="0" animBg="1"/>
      <p:bldP spid="267" grpId="0"/>
      <p:bldP spid="265" grpId="0"/>
      <p:bldP spid="266" grpId="0"/>
      <p:bldP spid="268" grpId="0"/>
      <p:bldP spid="269" grpId="0"/>
      <p:bldP spid="270" grpId="0"/>
      <p:bldP spid="5" grpId="0" animBg="1"/>
      <p:bldP spid="5" grpId="1" animBg="1"/>
      <p:bldP spid="5" grpId="2" animBg="1"/>
      <p:bldP spid="291" grpId="0"/>
      <p:bldP spid="106" grpId="0" animBg="1"/>
      <p:bldP spid="123" grpId="0" animBg="1"/>
      <p:bldP spid="250" grpId="0"/>
      <p:bldP spid="2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33400"/>
            <a:ext cx="8628062" cy="1143000"/>
          </a:xfrm>
        </p:spPr>
        <p:txBody>
          <a:bodyPr/>
          <a:lstStyle/>
          <a:p>
            <a:r>
              <a:rPr lang="en-US" dirty="0" smtClean="0"/>
              <a:t>Motivation – Fuzzy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4192041" cy="2792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752600"/>
            <a:ext cx="3276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Fat finger syndrome!!</a:t>
            </a:r>
            <a:endParaRPr lang="en-US" sz="2400" dirty="0"/>
          </a:p>
        </p:txBody>
      </p:sp>
      <p:pic>
        <p:nvPicPr>
          <p:cNvPr id="6" name="Picture 5" descr="Screen Shot 2014-02-06 at 7.54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225800"/>
            <a:ext cx="7264400" cy="3327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6C63-0424-0845-822C-474BC7364299}" type="datetime1">
              <a:rPr lang="en-US" smtClean="0"/>
              <a:t>4/1/14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58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06"/>
    </mc:Choice>
    <mc:Fallback>
      <p:transition xmlns:p14="http://schemas.microsoft.com/office/powerpoint/2010/main" spd="slow" advTm="627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60730" y="1165072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QUERY2_TB_q2"/>
          <p:cNvSpPr/>
          <p:nvPr/>
        </p:nvSpPr>
        <p:spPr>
          <a:xfrm>
            <a:off x="4996066" y="1193667"/>
            <a:ext cx="20326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    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QUERY2_TB_heart, surgery"/>
          <p:cNvSpPr/>
          <p:nvPr/>
        </p:nvSpPr>
        <p:spPr>
          <a:xfrm>
            <a:off x="5558474" y="1200540"/>
            <a:ext cx="131215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eart, surgery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0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4" name="V1V2_ARR_incremental"/>
          <p:cNvCxnSpPr>
            <a:endCxn id="238" idx="0"/>
          </p:cNvCxnSpPr>
          <p:nvPr/>
        </p:nvCxnSpPr>
        <p:spPr>
          <a:xfrm>
            <a:off x="6938078" y="3115502"/>
            <a:ext cx="0" cy="8174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V1V2_TB_incremental"/>
          <p:cNvSpPr txBox="1"/>
          <p:nvPr/>
        </p:nvSpPr>
        <p:spPr>
          <a:xfrm>
            <a:off x="6994975" y="332650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V2_TB_S1,2"/>
          <p:cNvSpPr txBox="1"/>
          <p:nvPr/>
        </p:nvSpPr>
        <p:spPr>
          <a:xfrm>
            <a:off x="6452674" y="4035051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V2_TB_{n6}"/>
          <p:cNvSpPr/>
          <p:nvPr/>
        </p:nvSpPr>
        <p:spPr>
          <a:xfrm>
            <a:off x="7109086" y="402893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2C3081D1-775F-A548-B5FC-417E445A7023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00" grpId="0"/>
      <p:bldP spid="100" grpId="1"/>
      <p:bldP spid="292" grpId="0"/>
      <p:bldP spid="248" grpId="0"/>
      <p:bldP spid="2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60730" y="1165072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QUERY2_TB_q2"/>
          <p:cNvSpPr/>
          <p:nvPr/>
        </p:nvSpPr>
        <p:spPr>
          <a:xfrm>
            <a:off x="4996066" y="1193667"/>
            <a:ext cx="20326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,   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QUERY2_TB_heart"/>
          <p:cNvSpPr/>
          <p:nvPr/>
        </p:nvSpPr>
        <p:spPr>
          <a:xfrm>
            <a:off x="5559059" y="1200540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00" name="QUERY2_TB_surgery"/>
          <p:cNvSpPr/>
          <p:nvPr/>
        </p:nvSpPr>
        <p:spPr>
          <a:xfrm>
            <a:off x="6177307" y="1200540"/>
            <a:ext cx="69660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surgery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0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4" name="V1V2_ARR_incremental"/>
          <p:cNvCxnSpPr>
            <a:endCxn id="238" idx="0"/>
          </p:cNvCxnSpPr>
          <p:nvPr/>
        </p:nvCxnSpPr>
        <p:spPr>
          <a:xfrm>
            <a:off x="6938078" y="3115502"/>
            <a:ext cx="0" cy="8174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V1V2_TB_incremental"/>
          <p:cNvSpPr txBox="1"/>
          <p:nvPr/>
        </p:nvSpPr>
        <p:spPr>
          <a:xfrm>
            <a:off x="6994975" y="332650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V2_TB_S1,2"/>
          <p:cNvSpPr txBox="1"/>
          <p:nvPr/>
        </p:nvSpPr>
        <p:spPr>
          <a:xfrm>
            <a:off x="6452674" y="4035051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V2_TB_{n6}"/>
          <p:cNvSpPr/>
          <p:nvPr/>
        </p:nvSpPr>
        <p:spPr>
          <a:xfrm>
            <a:off x="7109086" y="402893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V2_TB_S2,2"/>
          <p:cNvSpPr txBox="1"/>
          <p:nvPr/>
        </p:nvSpPr>
        <p:spPr>
          <a:xfrm>
            <a:off x="6452674" y="4304440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V2_TB_{n5}"/>
          <p:cNvSpPr/>
          <p:nvPr/>
        </p:nvSpPr>
        <p:spPr>
          <a:xfrm>
            <a:off x="7109086" y="4298319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140EDC71-AF52-364C-A914-CE97C62C36AD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00" grpId="0"/>
      <p:bldP spid="100" grpId="1"/>
      <p:bldP spid="249" grpId="0"/>
      <p:bldP spid="2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60730" y="1162547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QUERY3_TB_q3"/>
          <p:cNvSpPr/>
          <p:nvPr/>
        </p:nvSpPr>
        <p:spPr>
          <a:xfrm>
            <a:off x="5000264" y="1198641"/>
            <a:ext cx="261930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,              ,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QUERY3_TB_heart"/>
          <p:cNvSpPr/>
          <p:nvPr/>
        </p:nvSpPr>
        <p:spPr>
          <a:xfrm>
            <a:off x="5563257" y="1196370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39" name="QUERY3_TB_heart (copy)"/>
          <p:cNvSpPr/>
          <p:nvPr/>
        </p:nvSpPr>
        <p:spPr>
          <a:xfrm>
            <a:off x="5558641" y="1200994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03" name="QUERY3_TB_surgery"/>
          <p:cNvSpPr/>
          <p:nvPr/>
        </p:nvSpPr>
        <p:spPr>
          <a:xfrm>
            <a:off x="6181505" y="1196370"/>
            <a:ext cx="69660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surgery</a:t>
            </a:r>
          </a:p>
        </p:txBody>
      </p:sp>
      <p:sp>
        <p:nvSpPr>
          <p:cNvPr id="104" name="QUERY3_TB_unit"/>
          <p:cNvSpPr/>
          <p:nvPr/>
        </p:nvSpPr>
        <p:spPr>
          <a:xfrm>
            <a:off x="6998046" y="1202645"/>
            <a:ext cx="3735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3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7" name="V1V2_ARR_incremental"/>
          <p:cNvCxnSpPr/>
          <p:nvPr/>
        </p:nvCxnSpPr>
        <p:spPr>
          <a:xfrm>
            <a:off x="6938078" y="3115502"/>
            <a:ext cx="0" cy="8174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V1V2_TB_incremental"/>
          <p:cNvSpPr txBox="1"/>
          <p:nvPr/>
        </p:nvSpPr>
        <p:spPr>
          <a:xfrm>
            <a:off x="6994975" y="332650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V2_TB_S1,2"/>
          <p:cNvSpPr txBox="1"/>
          <p:nvPr/>
        </p:nvSpPr>
        <p:spPr>
          <a:xfrm>
            <a:off x="6452674" y="4035051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V2_TB_{n6}"/>
          <p:cNvSpPr/>
          <p:nvPr/>
        </p:nvSpPr>
        <p:spPr>
          <a:xfrm>
            <a:off x="7109086" y="402893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V2_TB_S2,2"/>
          <p:cNvSpPr txBox="1"/>
          <p:nvPr/>
        </p:nvSpPr>
        <p:spPr>
          <a:xfrm>
            <a:off x="6452674" y="4304440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V2_TB_{n5}"/>
          <p:cNvSpPr/>
          <p:nvPr/>
        </p:nvSpPr>
        <p:spPr>
          <a:xfrm>
            <a:off x="7109086" y="4298319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5" name="V2V3_ARR_copy_left"/>
          <p:cNvCxnSpPr/>
          <p:nvPr/>
        </p:nvCxnSpPr>
        <p:spPr>
          <a:xfrm>
            <a:off x="5588622" y="465795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V2V3_TB_copy_left"/>
          <p:cNvSpPr txBox="1"/>
          <p:nvPr/>
        </p:nvSpPr>
        <p:spPr>
          <a:xfrm>
            <a:off x="5119833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V3"/>
          <p:cNvSpPr/>
          <p:nvPr/>
        </p:nvSpPr>
        <p:spPr>
          <a:xfrm>
            <a:off x="4450004" y="546669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V3_TB_CellBackground"/>
          <p:cNvSpPr txBox="1"/>
          <p:nvPr/>
        </p:nvSpPr>
        <p:spPr>
          <a:xfrm>
            <a:off x="7653650" y="5480177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" name="V3_BRD_mr"/>
          <p:cNvCxnSpPr/>
          <p:nvPr/>
        </p:nvCxnSpPr>
        <p:spPr>
          <a:xfrm>
            <a:off x="7638977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V3_BRD_ml"/>
          <p:cNvCxnSpPr/>
          <p:nvPr/>
        </p:nvCxnSpPr>
        <p:spPr>
          <a:xfrm flipH="1" flipV="1">
            <a:off x="6251524" y="5473310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V3_BRD_l"/>
          <p:cNvCxnSpPr/>
          <p:nvPr/>
        </p:nvCxnSpPr>
        <p:spPr>
          <a:xfrm>
            <a:off x="4874151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V3_BRD_b"/>
          <p:cNvCxnSpPr/>
          <p:nvPr/>
        </p:nvCxnSpPr>
        <p:spPr>
          <a:xfrm>
            <a:off x="4874151" y="6188965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V3_BRD_r"/>
          <p:cNvCxnSpPr/>
          <p:nvPr/>
        </p:nvCxnSpPr>
        <p:spPr>
          <a:xfrm flipH="1" flipV="1">
            <a:off x="9016351" y="5473310"/>
            <a:ext cx="905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V3_BRD_t"/>
          <p:cNvCxnSpPr/>
          <p:nvPr/>
        </p:nvCxnSpPr>
        <p:spPr>
          <a:xfrm>
            <a:off x="4874151" y="5473310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V3_TB_S1,1"/>
          <p:cNvSpPr txBox="1"/>
          <p:nvPr/>
        </p:nvSpPr>
        <p:spPr>
          <a:xfrm>
            <a:off x="4927129" y="5714301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V3_TB_{n1,n2}"/>
          <p:cNvSpPr/>
          <p:nvPr/>
        </p:nvSpPr>
        <p:spPr>
          <a:xfrm>
            <a:off x="5602642" y="5717345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9" name="Checking Cach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97" y="5624944"/>
            <a:ext cx="466561" cy="402939"/>
          </a:xfrm>
          <a:prstGeom prst="rect">
            <a:avLst/>
          </a:prstGeom>
        </p:spPr>
      </p:pic>
      <p:sp>
        <p:nvSpPr>
          <p:cNvPr id="130" name="TB_FoundInCache"/>
          <p:cNvSpPr txBox="1"/>
          <p:nvPr/>
        </p:nvSpPr>
        <p:spPr>
          <a:xfrm>
            <a:off x="7956030" y="3842775"/>
            <a:ext cx="90263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Found</a:t>
            </a:r>
          </a:p>
          <a:p>
            <a:pPr algn="ctr" defTabSz="457200"/>
            <a:r>
              <a:rPr lang="en-US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n</a:t>
            </a:r>
          </a:p>
          <a:p>
            <a:pPr algn="ctr" defTabSz="457200"/>
            <a:r>
              <a:rPr lang="en-US" dirty="0" smtClean="0">
                <a:solidFill>
                  <a:srgbClr val="C0504D">
                    <a:lumMod val="50000"/>
                  </a:srgbClr>
                </a:solidFill>
                <a:latin typeface="Calibri"/>
              </a:rPr>
              <a:t>Cache</a:t>
            </a:r>
            <a:endParaRPr lang="en-US" dirty="0">
              <a:solidFill>
                <a:srgbClr val="C0504D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31" name="V2V3_ARR_copy_right"/>
          <p:cNvCxnSpPr/>
          <p:nvPr/>
        </p:nvCxnSpPr>
        <p:spPr>
          <a:xfrm>
            <a:off x="6924058" y="4657690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V2V3_TB_copy_right"/>
          <p:cNvSpPr txBox="1"/>
          <p:nvPr/>
        </p:nvSpPr>
        <p:spPr>
          <a:xfrm>
            <a:off x="6447342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V3_TB_S1,2"/>
          <p:cNvSpPr txBox="1"/>
          <p:nvPr/>
        </p:nvSpPr>
        <p:spPr>
          <a:xfrm>
            <a:off x="6452251" y="5574144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V3_TB_{n6}"/>
          <p:cNvSpPr/>
          <p:nvPr/>
        </p:nvSpPr>
        <p:spPr>
          <a:xfrm>
            <a:off x="7108663" y="5568023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V3_TB_S2,2"/>
          <p:cNvSpPr txBox="1"/>
          <p:nvPr/>
        </p:nvSpPr>
        <p:spPr>
          <a:xfrm>
            <a:off x="6452251" y="5843533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V3_TB_{n5}"/>
          <p:cNvSpPr/>
          <p:nvPr/>
        </p:nvSpPr>
        <p:spPr>
          <a:xfrm>
            <a:off x="7108663" y="5837412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4CF024AD-1954-7942-870A-5D683853F51E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7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7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7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 tmFilter="0, 0; .2, .5; .8, .5; 1, 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50" autoRev="1" fill="hold"/>
                                        <p:tgtEl>
                                          <p:spTgt spid="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500" tmFilter="0, 0; .2, .5; .8, .5; 1, 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50" autoRev="1" fill="hold"/>
                                        <p:tgtEl>
                                          <p:spTgt spid="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500" tmFilter="0, 0; .2, .5; .8, .5; 1, 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50" autoRev="1" fill="hold"/>
                                        <p:tgtEl>
                                          <p:spTgt spid="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 override="childStyle">
                                        <p:cTn id="106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8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 override="childStyle">
                                        <p:cTn id="129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7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7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7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75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 override="childStyle">
                                        <p:cTn id="136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"/>
                            </p:stCondLst>
                            <p:childTnLst>
                              <p:par>
                                <p:cTn id="16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1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8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 override="childStyle">
                                        <p:cTn id="164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2" grpId="1"/>
      <p:bldP spid="102" grpId="2"/>
      <p:bldP spid="102" grpId="3"/>
      <p:bldP spid="102" grpId="4"/>
      <p:bldP spid="102" grpId="5"/>
      <p:bldP spid="139" grpId="0"/>
      <p:bldP spid="103" grpId="0"/>
      <p:bldP spid="103" grpId="1"/>
      <p:bldP spid="103" grpId="2"/>
      <p:bldP spid="103" grpId="3"/>
      <p:bldP spid="103" grpId="4"/>
      <p:bldP spid="104" grpId="0"/>
      <p:bldP spid="106" grpId="0" animBg="1"/>
      <p:bldP spid="238" grpId="0" animBg="1"/>
      <p:bldP spid="250" grpId="0"/>
      <p:bldP spid="255" grpId="0"/>
      <p:bldP spid="248" grpId="0"/>
      <p:bldP spid="253" grpId="0"/>
      <p:bldP spid="249" grpId="0"/>
      <p:bldP spid="254" grpId="0"/>
      <p:bldP spid="293" grpId="0"/>
      <p:bldP spid="107" grpId="0" animBg="1"/>
      <p:bldP spid="136" grpId="0" animBg="1"/>
      <p:bldP spid="188" grpId="0"/>
      <p:bldP spid="189" grpId="0"/>
      <p:bldP spid="130" grpId="0" animBg="1"/>
      <p:bldP spid="130" grpId="1" animBg="1"/>
      <p:bldP spid="130" grpId="2" animBg="1"/>
      <p:bldP spid="133" grpId="0"/>
      <p:bldP spid="134" grpId="0"/>
      <p:bldP spid="135" grpId="0"/>
      <p:bldP spid="137" grpId="0"/>
      <p:bldP spid="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60730" y="1162547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QUERY3_TB_q3"/>
          <p:cNvSpPr/>
          <p:nvPr/>
        </p:nvSpPr>
        <p:spPr>
          <a:xfrm>
            <a:off x="5000264" y="1198641"/>
            <a:ext cx="250389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             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QUERY3_TB_heart, surgery, unit"/>
          <p:cNvSpPr/>
          <p:nvPr/>
        </p:nvSpPr>
        <p:spPr>
          <a:xfrm>
            <a:off x="5563257" y="1196370"/>
            <a:ext cx="17797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eart, surgery, unit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8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2" name="V1V2_ARR_incremental"/>
          <p:cNvCxnSpPr/>
          <p:nvPr/>
        </p:nvCxnSpPr>
        <p:spPr>
          <a:xfrm>
            <a:off x="6938078" y="3115502"/>
            <a:ext cx="0" cy="8174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V1V2_TB_incremental"/>
          <p:cNvSpPr txBox="1"/>
          <p:nvPr/>
        </p:nvSpPr>
        <p:spPr>
          <a:xfrm>
            <a:off x="6994975" y="332650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V2_TB_S1,2"/>
          <p:cNvSpPr txBox="1"/>
          <p:nvPr/>
        </p:nvSpPr>
        <p:spPr>
          <a:xfrm>
            <a:off x="6452674" y="4035051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V2_TB_{n6}"/>
          <p:cNvSpPr/>
          <p:nvPr/>
        </p:nvSpPr>
        <p:spPr>
          <a:xfrm>
            <a:off x="7109086" y="402893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V2_TB_S2,2"/>
          <p:cNvSpPr txBox="1"/>
          <p:nvPr/>
        </p:nvSpPr>
        <p:spPr>
          <a:xfrm>
            <a:off x="6452674" y="4304440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V2_TB_{n5}"/>
          <p:cNvSpPr/>
          <p:nvPr/>
        </p:nvSpPr>
        <p:spPr>
          <a:xfrm>
            <a:off x="7109086" y="4298319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4" name="V2V3_ARR_copy_left"/>
          <p:cNvCxnSpPr/>
          <p:nvPr/>
        </p:nvCxnSpPr>
        <p:spPr>
          <a:xfrm>
            <a:off x="5588622" y="465795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V2V3_TB_copy_left"/>
          <p:cNvSpPr txBox="1"/>
          <p:nvPr/>
        </p:nvSpPr>
        <p:spPr>
          <a:xfrm>
            <a:off x="5119833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6" name="V2V3_ARR_copy_right"/>
          <p:cNvCxnSpPr/>
          <p:nvPr/>
        </p:nvCxnSpPr>
        <p:spPr>
          <a:xfrm>
            <a:off x="6924058" y="4657690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V2V3_TB_copy_right"/>
          <p:cNvSpPr txBox="1"/>
          <p:nvPr/>
        </p:nvSpPr>
        <p:spPr>
          <a:xfrm>
            <a:off x="6447342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6" name="V2V3_ARR_incremental"/>
          <p:cNvCxnSpPr>
            <a:endCxn id="132" idx="0"/>
          </p:cNvCxnSpPr>
          <p:nvPr/>
        </p:nvCxnSpPr>
        <p:spPr>
          <a:xfrm>
            <a:off x="6924058" y="4649872"/>
            <a:ext cx="1405643" cy="8303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V2V3_TB_incremental"/>
          <p:cNvSpPr txBox="1"/>
          <p:nvPr/>
        </p:nvSpPr>
        <p:spPr>
          <a:xfrm>
            <a:off x="7456554" y="469223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V3"/>
          <p:cNvSpPr/>
          <p:nvPr/>
        </p:nvSpPr>
        <p:spPr>
          <a:xfrm>
            <a:off x="4450004" y="546669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V3_TB_CellBackground"/>
          <p:cNvSpPr txBox="1"/>
          <p:nvPr/>
        </p:nvSpPr>
        <p:spPr>
          <a:xfrm>
            <a:off x="7653650" y="5480177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" name="V3_BRD_mr"/>
          <p:cNvCxnSpPr/>
          <p:nvPr/>
        </p:nvCxnSpPr>
        <p:spPr>
          <a:xfrm>
            <a:off x="7638977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V3_BRD_ml"/>
          <p:cNvCxnSpPr/>
          <p:nvPr/>
        </p:nvCxnSpPr>
        <p:spPr>
          <a:xfrm flipH="1" flipV="1">
            <a:off x="6251524" y="5473310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V3_BRD_l"/>
          <p:cNvCxnSpPr/>
          <p:nvPr/>
        </p:nvCxnSpPr>
        <p:spPr>
          <a:xfrm>
            <a:off x="4874151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V3_BRD_b"/>
          <p:cNvCxnSpPr/>
          <p:nvPr/>
        </p:nvCxnSpPr>
        <p:spPr>
          <a:xfrm>
            <a:off x="4874151" y="6188965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V3_BRD_r"/>
          <p:cNvCxnSpPr/>
          <p:nvPr/>
        </p:nvCxnSpPr>
        <p:spPr>
          <a:xfrm flipH="1" flipV="1">
            <a:off x="9016351" y="5473310"/>
            <a:ext cx="905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V3_BRD_t"/>
          <p:cNvCxnSpPr/>
          <p:nvPr/>
        </p:nvCxnSpPr>
        <p:spPr>
          <a:xfrm>
            <a:off x="4874151" y="5473310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V3_TB_S1,1"/>
          <p:cNvSpPr txBox="1"/>
          <p:nvPr/>
        </p:nvSpPr>
        <p:spPr>
          <a:xfrm>
            <a:off x="4927129" y="5714301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V3_TB_{n1,n2}"/>
          <p:cNvSpPr/>
          <p:nvPr/>
        </p:nvSpPr>
        <p:spPr>
          <a:xfrm>
            <a:off x="5602642" y="5717345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V3_TB_S1,2"/>
          <p:cNvSpPr txBox="1"/>
          <p:nvPr/>
        </p:nvSpPr>
        <p:spPr>
          <a:xfrm>
            <a:off x="6452251" y="5574144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V3_TB_{n6}"/>
          <p:cNvSpPr/>
          <p:nvPr/>
        </p:nvSpPr>
        <p:spPr>
          <a:xfrm>
            <a:off x="7108663" y="5568023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V3_TB_S2,2"/>
          <p:cNvSpPr txBox="1"/>
          <p:nvPr/>
        </p:nvSpPr>
        <p:spPr>
          <a:xfrm>
            <a:off x="6452251" y="5843533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V3_TB_{n5}"/>
          <p:cNvSpPr/>
          <p:nvPr/>
        </p:nvSpPr>
        <p:spPr>
          <a:xfrm>
            <a:off x="7108663" y="5837412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V3_TB_S1,3"/>
          <p:cNvSpPr txBox="1"/>
          <p:nvPr/>
        </p:nvSpPr>
        <p:spPr>
          <a:xfrm>
            <a:off x="7829342" y="5557097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V3_TB_{n8}"/>
          <p:cNvSpPr/>
          <p:nvPr/>
        </p:nvSpPr>
        <p:spPr>
          <a:xfrm>
            <a:off x="8485754" y="5550976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47689AF2-2833-3346-AEFD-5831BE0D3AA9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61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  <p:bldP spid="295" grpId="0"/>
      <p:bldP spid="169" grpId="0"/>
      <p:bldP spid="1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0" name="TRIE_ARR_5364"/>
          <p:cNvCxnSpPr>
            <a:stCxn id="34" idx="4"/>
            <a:endCxn id="108" idx="0"/>
          </p:cNvCxnSpPr>
          <p:nvPr/>
        </p:nvCxnSpPr>
        <p:spPr>
          <a:xfrm>
            <a:off x="3349292" y="4540310"/>
            <a:ext cx="4366" cy="354734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5" name="TRIE_NODE_EmptySet_64"/>
          <p:cNvGrpSpPr/>
          <p:nvPr/>
        </p:nvGrpSpPr>
        <p:grpSpPr>
          <a:xfrm>
            <a:off x="3115119" y="4862633"/>
            <a:ext cx="467139" cy="515610"/>
            <a:chOff x="128131" y="4054929"/>
            <a:chExt cx="467139" cy="515610"/>
          </a:xfrm>
        </p:grpSpPr>
        <p:sp>
          <p:nvSpPr>
            <p:cNvPr id="108" name="TRIE_NODE_64"/>
            <p:cNvSpPr/>
            <p:nvPr/>
          </p:nvSpPr>
          <p:spPr>
            <a:xfrm>
              <a:off x="138070" y="4087340"/>
              <a:ext cx="457200" cy="457200"/>
            </a:xfrm>
            <a:prstGeom prst="ellips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17" name="TRIE_LINE_EmptySet"/>
            <p:cNvCxnSpPr/>
            <p:nvPr/>
          </p:nvCxnSpPr>
          <p:spPr>
            <a:xfrm flipH="1">
              <a:off x="128131" y="4054929"/>
              <a:ext cx="456672" cy="51561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QUERY_TB_background"/>
          <p:cNvSpPr/>
          <p:nvPr/>
        </p:nvSpPr>
        <p:spPr>
          <a:xfrm>
            <a:off x="4860730" y="1162547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QUERY3_TB_q3"/>
          <p:cNvSpPr/>
          <p:nvPr/>
        </p:nvSpPr>
        <p:spPr>
          <a:xfrm>
            <a:off x="5000264" y="1198641"/>
            <a:ext cx="250389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               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QUERY3_TB_heart"/>
          <p:cNvSpPr/>
          <p:nvPr/>
        </p:nvSpPr>
        <p:spPr>
          <a:xfrm>
            <a:off x="5559438" y="1201172"/>
            <a:ext cx="56265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heart,</a:t>
            </a:r>
          </a:p>
        </p:txBody>
      </p:sp>
      <p:sp>
        <p:nvSpPr>
          <p:cNvPr id="102" name="QUERY3_TB_surgery, unit"/>
          <p:cNvSpPr/>
          <p:nvPr/>
        </p:nvSpPr>
        <p:spPr>
          <a:xfrm>
            <a:off x="6162908" y="1196370"/>
            <a:ext cx="116422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surgery, unit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8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2" name="V1V2_ARR_incremental"/>
          <p:cNvCxnSpPr/>
          <p:nvPr/>
        </p:nvCxnSpPr>
        <p:spPr>
          <a:xfrm>
            <a:off x="6938078" y="3115502"/>
            <a:ext cx="0" cy="8174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V1V2_TB_incremental"/>
          <p:cNvSpPr txBox="1"/>
          <p:nvPr/>
        </p:nvSpPr>
        <p:spPr>
          <a:xfrm>
            <a:off x="6994975" y="332650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V2_TB_S1,2"/>
          <p:cNvSpPr txBox="1"/>
          <p:nvPr/>
        </p:nvSpPr>
        <p:spPr>
          <a:xfrm>
            <a:off x="6452674" y="4035051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V2_TB_{n6}"/>
          <p:cNvSpPr/>
          <p:nvPr/>
        </p:nvSpPr>
        <p:spPr>
          <a:xfrm>
            <a:off x="7109086" y="402893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V2_TB_S2,2"/>
          <p:cNvSpPr txBox="1"/>
          <p:nvPr/>
        </p:nvSpPr>
        <p:spPr>
          <a:xfrm>
            <a:off x="6452674" y="4304440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V2_TB_{n5}"/>
          <p:cNvSpPr/>
          <p:nvPr/>
        </p:nvSpPr>
        <p:spPr>
          <a:xfrm>
            <a:off x="7109086" y="4298319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4" name="V2V3_ARR_copy_left"/>
          <p:cNvCxnSpPr/>
          <p:nvPr/>
        </p:nvCxnSpPr>
        <p:spPr>
          <a:xfrm>
            <a:off x="5588622" y="465795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V2V3_TB_copy_left"/>
          <p:cNvSpPr txBox="1"/>
          <p:nvPr/>
        </p:nvSpPr>
        <p:spPr>
          <a:xfrm>
            <a:off x="5119833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6" name="V2V3_ARR_copy_right"/>
          <p:cNvCxnSpPr/>
          <p:nvPr/>
        </p:nvCxnSpPr>
        <p:spPr>
          <a:xfrm>
            <a:off x="6924058" y="4657690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V2V3_TB_copy_right"/>
          <p:cNvSpPr txBox="1"/>
          <p:nvPr/>
        </p:nvSpPr>
        <p:spPr>
          <a:xfrm>
            <a:off x="6447342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6" name="V2V3_ARR_incremental"/>
          <p:cNvCxnSpPr>
            <a:endCxn id="132" idx="0"/>
          </p:cNvCxnSpPr>
          <p:nvPr/>
        </p:nvCxnSpPr>
        <p:spPr>
          <a:xfrm>
            <a:off x="6924058" y="4649872"/>
            <a:ext cx="1405643" cy="8303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V2V3_TB_incremental"/>
          <p:cNvSpPr txBox="1"/>
          <p:nvPr/>
        </p:nvSpPr>
        <p:spPr>
          <a:xfrm>
            <a:off x="7456554" y="469223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V3"/>
          <p:cNvSpPr/>
          <p:nvPr/>
        </p:nvSpPr>
        <p:spPr>
          <a:xfrm>
            <a:off x="4450004" y="546669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V3_TB_CellBackground"/>
          <p:cNvSpPr txBox="1"/>
          <p:nvPr/>
        </p:nvSpPr>
        <p:spPr>
          <a:xfrm>
            <a:off x="7653650" y="5480177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" name="V3_BRD_mr"/>
          <p:cNvCxnSpPr/>
          <p:nvPr/>
        </p:nvCxnSpPr>
        <p:spPr>
          <a:xfrm>
            <a:off x="7638977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V3_BRD_ml"/>
          <p:cNvCxnSpPr/>
          <p:nvPr/>
        </p:nvCxnSpPr>
        <p:spPr>
          <a:xfrm flipH="1" flipV="1">
            <a:off x="6251524" y="5473310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V3_BRD_l"/>
          <p:cNvCxnSpPr/>
          <p:nvPr/>
        </p:nvCxnSpPr>
        <p:spPr>
          <a:xfrm>
            <a:off x="4874151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V3_BRD_b"/>
          <p:cNvCxnSpPr/>
          <p:nvPr/>
        </p:nvCxnSpPr>
        <p:spPr>
          <a:xfrm>
            <a:off x="4874151" y="6188965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V3_BRD_r"/>
          <p:cNvCxnSpPr/>
          <p:nvPr/>
        </p:nvCxnSpPr>
        <p:spPr>
          <a:xfrm flipH="1" flipV="1">
            <a:off x="9016351" y="5473310"/>
            <a:ext cx="905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V3_BRD_t"/>
          <p:cNvCxnSpPr/>
          <p:nvPr/>
        </p:nvCxnSpPr>
        <p:spPr>
          <a:xfrm>
            <a:off x="4874151" y="5473310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V3_TB_S1,1"/>
          <p:cNvSpPr txBox="1"/>
          <p:nvPr/>
        </p:nvSpPr>
        <p:spPr>
          <a:xfrm>
            <a:off x="4927129" y="5714301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V3_TB_{n1,n2}"/>
          <p:cNvSpPr/>
          <p:nvPr/>
        </p:nvSpPr>
        <p:spPr>
          <a:xfrm>
            <a:off x="5602642" y="5717345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V3_TB_S1,2"/>
          <p:cNvSpPr txBox="1"/>
          <p:nvPr/>
        </p:nvSpPr>
        <p:spPr>
          <a:xfrm>
            <a:off x="6452251" y="5574144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V3_TB_{n6}"/>
          <p:cNvSpPr/>
          <p:nvPr/>
        </p:nvSpPr>
        <p:spPr>
          <a:xfrm>
            <a:off x="7108663" y="5568023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V3_TB_S2,2"/>
          <p:cNvSpPr txBox="1"/>
          <p:nvPr/>
        </p:nvSpPr>
        <p:spPr>
          <a:xfrm>
            <a:off x="6452251" y="5843533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V3_TB_{n5}"/>
          <p:cNvSpPr/>
          <p:nvPr/>
        </p:nvSpPr>
        <p:spPr>
          <a:xfrm>
            <a:off x="7108663" y="5837412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V3_TB_S1,3"/>
          <p:cNvSpPr txBox="1"/>
          <p:nvPr/>
        </p:nvSpPr>
        <p:spPr>
          <a:xfrm>
            <a:off x="7829342" y="5557097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V3_TB_{n8}"/>
          <p:cNvSpPr/>
          <p:nvPr/>
        </p:nvSpPr>
        <p:spPr>
          <a:xfrm>
            <a:off x="8485754" y="5550976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V3_TB_S2,3"/>
          <p:cNvSpPr txBox="1"/>
          <p:nvPr/>
        </p:nvSpPr>
        <p:spPr>
          <a:xfrm>
            <a:off x="7829342" y="5848777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88AF3D85-C665-CC41-9330-7C04B3932AD3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61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2" grpId="1"/>
      <p:bldP spid="98" grpId="0"/>
      <p:bldP spid="9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E_NODE_14"/>
          <p:cNvSpPr/>
          <p:nvPr/>
        </p:nvSpPr>
        <p:spPr>
          <a:xfrm>
            <a:off x="1635760" y="1569311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TRIE_ARR_1420"/>
          <p:cNvCxnSpPr>
            <a:stCxn id="14" idx="4"/>
          </p:cNvCxnSpPr>
          <p:nvPr/>
        </p:nvCxnSpPr>
        <p:spPr>
          <a:xfrm flipH="1">
            <a:off x="594742" y="2026511"/>
            <a:ext cx="1269618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TRIE_ARR_1422"/>
          <p:cNvCxnSpPr>
            <a:stCxn id="14" idx="4"/>
            <a:endCxn id="15" idx="7"/>
          </p:cNvCxnSpPr>
          <p:nvPr/>
        </p:nvCxnSpPr>
        <p:spPr>
          <a:xfrm flipH="1">
            <a:off x="1281196" y="2026511"/>
            <a:ext cx="58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RIE_TB_1422"/>
          <p:cNvSpPr txBox="1"/>
          <p:nvPr/>
        </p:nvSpPr>
        <p:spPr>
          <a:xfrm>
            <a:off x="1587671" y="2220594"/>
            <a:ext cx="1212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</a:t>
            </a:r>
          </a:p>
        </p:txBody>
      </p:sp>
      <p:cxnSp>
        <p:nvCxnSpPr>
          <p:cNvPr id="67" name="TRIE_ARR_1429"/>
          <p:cNvCxnSpPr>
            <a:stCxn id="14" idx="4"/>
          </p:cNvCxnSpPr>
          <p:nvPr/>
        </p:nvCxnSpPr>
        <p:spPr>
          <a:xfrm>
            <a:off x="1864360" y="2026511"/>
            <a:ext cx="1188723" cy="380733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RIE_NODE_20"/>
          <p:cNvSpPr/>
          <p:nvPr/>
        </p:nvSpPr>
        <p:spPr>
          <a:xfrm>
            <a:off x="154352" y="2234049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RIE_NODE_22"/>
          <p:cNvSpPr/>
          <p:nvPr/>
        </p:nvSpPr>
        <p:spPr>
          <a:xfrm>
            <a:off x="890951" y="2407244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TRIE_NODE_29"/>
          <p:cNvSpPr/>
          <p:nvPr/>
        </p:nvSpPr>
        <p:spPr>
          <a:xfrm>
            <a:off x="3014313" y="2214047"/>
            <a:ext cx="50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mtClean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</a:t>
            </a:r>
            <a:endParaRPr lang="en-US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TRIE_ARR_2231"/>
          <p:cNvCxnSpPr>
            <a:stCxn id="15" idx="4"/>
            <a:endCxn id="4" idx="7"/>
          </p:cNvCxnSpPr>
          <p:nvPr/>
        </p:nvCxnSpPr>
        <p:spPr>
          <a:xfrm flipH="1">
            <a:off x="756387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RIE_TB_2231"/>
          <p:cNvSpPr txBox="1"/>
          <p:nvPr/>
        </p:nvSpPr>
        <p:spPr>
          <a:xfrm>
            <a:off x="630955" y="2857481"/>
            <a:ext cx="2693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cxnSp>
        <p:nvCxnSpPr>
          <p:cNvPr id="55" name="TRIE_ARR_2233"/>
          <p:cNvCxnSpPr>
            <a:stCxn id="15" idx="4"/>
            <a:endCxn id="12" idx="1"/>
          </p:cNvCxnSpPr>
          <p:nvPr/>
        </p:nvCxnSpPr>
        <p:spPr>
          <a:xfrm>
            <a:off x="1119551" y="2864444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RIE_TB_2233"/>
          <p:cNvSpPr txBox="1"/>
          <p:nvPr/>
        </p:nvSpPr>
        <p:spPr>
          <a:xfrm>
            <a:off x="1293407" y="2832720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eart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TRIE_ARR_1436"/>
          <p:cNvCxnSpPr>
            <a:stCxn id="14" idx="4"/>
            <a:endCxn id="35" idx="1"/>
          </p:cNvCxnSpPr>
          <p:nvPr/>
        </p:nvCxnSpPr>
        <p:spPr>
          <a:xfrm>
            <a:off x="1864360" y="2026511"/>
            <a:ext cx="798478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RIE_TB_1436"/>
          <p:cNvSpPr txBox="1"/>
          <p:nvPr/>
        </p:nvSpPr>
        <p:spPr>
          <a:xfrm>
            <a:off x="1815333" y="2694221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64" name="TRIE_ARR_1438"/>
          <p:cNvCxnSpPr>
            <a:stCxn id="14" idx="4"/>
            <a:endCxn id="16" idx="1"/>
          </p:cNvCxnSpPr>
          <p:nvPr/>
        </p:nvCxnSpPr>
        <p:spPr>
          <a:xfrm>
            <a:off x="1864360" y="2026511"/>
            <a:ext cx="1838826" cy="1285621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RIE_TB_1438"/>
          <p:cNvSpPr txBox="1"/>
          <p:nvPr/>
        </p:nvSpPr>
        <p:spPr>
          <a:xfrm>
            <a:off x="3133088" y="2674219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RIE_NODE_31"/>
          <p:cNvSpPr/>
          <p:nvPr/>
        </p:nvSpPr>
        <p:spPr>
          <a:xfrm>
            <a:off x="366142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1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RIE_NODE_33"/>
          <p:cNvSpPr/>
          <p:nvPr/>
        </p:nvSpPr>
        <p:spPr>
          <a:xfrm>
            <a:off x="1415760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RIE_NODE_36"/>
          <p:cNvSpPr/>
          <p:nvPr/>
        </p:nvSpPr>
        <p:spPr>
          <a:xfrm>
            <a:off x="2595883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3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RIE_NODE_38"/>
          <p:cNvSpPr/>
          <p:nvPr/>
        </p:nvSpPr>
        <p:spPr>
          <a:xfrm>
            <a:off x="3636231" y="3245177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7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TRIE_ARR_3342"/>
          <p:cNvCxnSpPr>
            <a:stCxn id="12" idx="4"/>
            <a:endCxn id="41" idx="7"/>
          </p:cNvCxnSpPr>
          <p:nvPr/>
        </p:nvCxnSpPr>
        <p:spPr>
          <a:xfrm flipH="1">
            <a:off x="1281196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RIE_TB_3342"/>
          <p:cNvSpPr txBox="1"/>
          <p:nvPr/>
        </p:nvSpPr>
        <p:spPr>
          <a:xfrm>
            <a:off x="960380" y="3652372"/>
            <a:ext cx="515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surge</a:t>
            </a:r>
          </a:p>
        </p:txBody>
      </p:sp>
      <p:cxnSp>
        <p:nvCxnSpPr>
          <p:cNvPr id="83" name="TRIE_ARR_3645"/>
          <p:cNvCxnSpPr>
            <a:stCxn id="35" idx="4"/>
            <a:endCxn id="33" idx="7"/>
          </p:cNvCxnSpPr>
          <p:nvPr/>
        </p:nvCxnSpPr>
        <p:spPr>
          <a:xfrm flipH="1">
            <a:off x="2461319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TRIE_ARR_3647"/>
          <p:cNvCxnSpPr>
            <a:stCxn id="35" idx="4"/>
            <a:endCxn id="34" idx="1"/>
          </p:cNvCxnSpPr>
          <p:nvPr/>
        </p:nvCxnSpPr>
        <p:spPr>
          <a:xfrm>
            <a:off x="2824483" y="3702377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RIE_TB_3647"/>
          <p:cNvSpPr txBox="1"/>
          <p:nvPr/>
        </p:nvSpPr>
        <p:spPr>
          <a:xfrm>
            <a:off x="3022640" y="3689648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RIE_NODE_42"/>
          <p:cNvSpPr/>
          <p:nvPr/>
        </p:nvSpPr>
        <p:spPr>
          <a:xfrm>
            <a:off x="890951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4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RIE_NODE_45"/>
          <p:cNvSpPr/>
          <p:nvPr/>
        </p:nvSpPr>
        <p:spPr>
          <a:xfrm>
            <a:off x="2071074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RIE_NODE_47"/>
          <p:cNvSpPr/>
          <p:nvPr/>
        </p:nvSpPr>
        <p:spPr>
          <a:xfrm>
            <a:off x="3120692" y="4083110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smtClean="0">
                <a:solidFill>
                  <a:prstClr val="black"/>
                </a:solidFill>
                <a:latin typeface="Calibri"/>
              </a:rPr>
              <a:t>5</a:t>
            </a:r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0" name="TRIE_ARR_4251"/>
          <p:cNvCxnSpPr>
            <a:stCxn id="41" idx="4"/>
            <a:endCxn id="39" idx="7"/>
          </p:cNvCxnSpPr>
          <p:nvPr/>
        </p:nvCxnSpPr>
        <p:spPr>
          <a:xfrm flipH="1">
            <a:off x="756387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TRIE_ARR_4253"/>
          <p:cNvCxnSpPr>
            <a:stCxn id="41" idx="4"/>
            <a:endCxn id="40" idx="1"/>
          </p:cNvCxnSpPr>
          <p:nvPr/>
        </p:nvCxnSpPr>
        <p:spPr>
          <a:xfrm>
            <a:off x="1119551" y="4540310"/>
            <a:ext cx="363164" cy="447688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RIE_TB_4253"/>
          <p:cNvSpPr txBox="1"/>
          <p:nvPr/>
        </p:nvSpPr>
        <p:spPr>
          <a:xfrm>
            <a:off x="1315661" y="4530309"/>
            <a:ext cx="184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RIE_NODE_51"/>
          <p:cNvSpPr/>
          <p:nvPr/>
        </p:nvSpPr>
        <p:spPr>
          <a:xfrm>
            <a:off x="366142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RIE_NODE_53"/>
          <p:cNvSpPr/>
          <p:nvPr/>
        </p:nvSpPr>
        <p:spPr>
          <a:xfrm>
            <a:off x="1415760" y="4921043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6" name="TRIE_ARR_5362"/>
          <p:cNvCxnSpPr>
            <a:stCxn id="40" idx="4"/>
            <a:endCxn id="20" idx="7"/>
          </p:cNvCxnSpPr>
          <p:nvPr/>
        </p:nvCxnSpPr>
        <p:spPr>
          <a:xfrm flipH="1">
            <a:off x="1281196" y="5378243"/>
            <a:ext cx="363164" cy="453527"/>
          </a:xfrm>
          <a:prstGeom prst="line">
            <a:avLst/>
          </a:prstGeom>
          <a:ln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RIE_TB_5362"/>
          <p:cNvSpPr txBox="1"/>
          <p:nvPr/>
        </p:nvSpPr>
        <p:spPr>
          <a:xfrm>
            <a:off x="1052460" y="5414134"/>
            <a:ext cx="372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RIE_NODE_62"/>
          <p:cNvSpPr/>
          <p:nvPr/>
        </p:nvSpPr>
        <p:spPr>
          <a:xfrm>
            <a:off x="890951" y="5764815"/>
            <a:ext cx="457200" cy="45720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QUERY_TB_background"/>
          <p:cNvSpPr/>
          <p:nvPr/>
        </p:nvSpPr>
        <p:spPr>
          <a:xfrm>
            <a:off x="4860730" y="1162547"/>
            <a:ext cx="3729161" cy="401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QUERY3_TB_q3"/>
          <p:cNvSpPr/>
          <p:nvPr/>
        </p:nvSpPr>
        <p:spPr>
          <a:xfrm>
            <a:off x="5000264" y="1198641"/>
            <a:ext cx="261930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&lt;           ,              ,         &gt;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QUERY3_TB_heart"/>
          <p:cNvSpPr/>
          <p:nvPr/>
        </p:nvSpPr>
        <p:spPr>
          <a:xfrm>
            <a:off x="5563257" y="1196370"/>
            <a:ext cx="50449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heart</a:t>
            </a:r>
          </a:p>
        </p:txBody>
      </p:sp>
      <p:sp>
        <p:nvSpPr>
          <p:cNvPr id="103" name="QUERY3_TB_surgery"/>
          <p:cNvSpPr/>
          <p:nvPr/>
        </p:nvSpPr>
        <p:spPr>
          <a:xfrm>
            <a:off x="6181505" y="1196370"/>
            <a:ext cx="69660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surgery</a:t>
            </a:r>
          </a:p>
        </p:txBody>
      </p:sp>
      <p:sp>
        <p:nvSpPr>
          <p:cNvPr id="104" name="QUERY3_TB_unit"/>
          <p:cNvSpPr/>
          <p:nvPr/>
        </p:nvSpPr>
        <p:spPr>
          <a:xfrm>
            <a:off x="6998046" y="1202645"/>
            <a:ext cx="3735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unit</a:t>
            </a:r>
          </a:p>
        </p:txBody>
      </p:sp>
      <p:sp>
        <p:nvSpPr>
          <p:cNvPr id="2" name="V1"/>
          <p:cNvSpPr/>
          <p:nvPr/>
        </p:nvSpPr>
        <p:spPr>
          <a:xfrm>
            <a:off x="4454236" y="2404095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3" name="V1_BRD_t"/>
          <p:cNvCxnSpPr/>
          <p:nvPr/>
        </p:nvCxnSpPr>
        <p:spPr>
          <a:xfrm flipV="1">
            <a:off x="4874574" y="2406714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V1_BRD_r"/>
          <p:cNvCxnSpPr/>
          <p:nvPr/>
        </p:nvCxnSpPr>
        <p:spPr>
          <a:xfrm>
            <a:off x="7639400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V1_BRD_b"/>
          <p:cNvCxnSpPr/>
          <p:nvPr/>
        </p:nvCxnSpPr>
        <p:spPr>
          <a:xfrm flipV="1">
            <a:off x="4874574" y="3115502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V1_BRD_l"/>
          <p:cNvCxnSpPr/>
          <p:nvPr/>
        </p:nvCxnSpPr>
        <p:spPr>
          <a:xfrm>
            <a:off x="4874574" y="2407932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V1_BRD_m"/>
          <p:cNvCxnSpPr/>
          <p:nvPr/>
        </p:nvCxnSpPr>
        <p:spPr>
          <a:xfrm flipH="1" flipV="1">
            <a:off x="6251947" y="2407932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V1_TB_S1,1"/>
          <p:cNvSpPr txBox="1"/>
          <p:nvPr/>
        </p:nvSpPr>
        <p:spPr>
          <a:xfrm>
            <a:off x="4927552" y="2648923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V1_TB_S1,2"/>
          <p:cNvSpPr txBox="1"/>
          <p:nvPr/>
        </p:nvSpPr>
        <p:spPr>
          <a:xfrm>
            <a:off x="6452674" y="2508766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V1_TB_S2,2"/>
          <p:cNvSpPr txBox="1"/>
          <p:nvPr/>
        </p:nvSpPr>
        <p:spPr>
          <a:xfrm>
            <a:off x="6452674" y="2778155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V1_TB_{n4}"/>
          <p:cNvSpPr/>
          <p:nvPr/>
        </p:nvSpPr>
        <p:spPr>
          <a:xfrm>
            <a:off x="7109086" y="250264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V1_TB_{n3}"/>
          <p:cNvSpPr/>
          <p:nvPr/>
        </p:nvSpPr>
        <p:spPr>
          <a:xfrm>
            <a:off x="7109086" y="2772034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V1_TB_{n1,n2}"/>
          <p:cNvSpPr/>
          <p:nvPr/>
        </p:nvSpPr>
        <p:spPr>
          <a:xfrm>
            <a:off x="5603065" y="2651967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8" name="V1V2_ARR_copy"/>
          <p:cNvCxnSpPr/>
          <p:nvPr/>
        </p:nvCxnSpPr>
        <p:spPr>
          <a:xfrm>
            <a:off x="5602642" y="312358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V1V2_TB_copy"/>
          <p:cNvSpPr txBox="1"/>
          <p:nvPr/>
        </p:nvSpPr>
        <p:spPr>
          <a:xfrm>
            <a:off x="5119833" y="3326505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2" name="V1V2_ARR_incremental"/>
          <p:cNvCxnSpPr/>
          <p:nvPr/>
        </p:nvCxnSpPr>
        <p:spPr>
          <a:xfrm>
            <a:off x="6938078" y="3115502"/>
            <a:ext cx="0" cy="81749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V1V2_TB_incremental"/>
          <p:cNvSpPr txBox="1"/>
          <p:nvPr/>
        </p:nvSpPr>
        <p:spPr>
          <a:xfrm>
            <a:off x="6994975" y="332650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V2"/>
          <p:cNvSpPr/>
          <p:nvPr/>
        </p:nvSpPr>
        <p:spPr>
          <a:xfrm>
            <a:off x="4462530" y="393731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V2_TB_CellBackground"/>
          <p:cNvSpPr txBox="1"/>
          <p:nvPr/>
        </p:nvSpPr>
        <p:spPr>
          <a:xfrm>
            <a:off x="6262027" y="3932999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1" name="V2_BRD_m"/>
          <p:cNvCxnSpPr/>
          <p:nvPr/>
        </p:nvCxnSpPr>
        <p:spPr>
          <a:xfrm flipH="1" flipV="1">
            <a:off x="6251947" y="3934217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V2_BRD_l"/>
          <p:cNvCxnSpPr/>
          <p:nvPr/>
        </p:nvCxnSpPr>
        <p:spPr>
          <a:xfrm>
            <a:off x="4874574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V2_BRD_b"/>
          <p:cNvCxnSpPr/>
          <p:nvPr/>
        </p:nvCxnSpPr>
        <p:spPr>
          <a:xfrm flipV="1">
            <a:off x="4874574" y="4641787"/>
            <a:ext cx="2764826" cy="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V2_BRD_r"/>
          <p:cNvCxnSpPr/>
          <p:nvPr/>
        </p:nvCxnSpPr>
        <p:spPr>
          <a:xfrm>
            <a:off x="7639400" y="3934217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V2_BRD_t"/>
          <p:cNvCxnSpPr/>
          <p:nvPr/>
        </p:nvCxnSpPr>
        <p:spPr>
          <a:xfrm flipV="1">
            <a:off x="4874574" y="3932999"/>
            <a:ext cx="2764826" cy="1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V2_TB_S1,1"/>
          <p:cNvSpPr txBox="1"/>
          <p:nvPr/>
        </p:nvSpPr>
        <p:spPr>
          <a:xfrm>
            <a:off x="4927552" y="4175208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V2_TB_{n1,n2}"/>
          <p:cNvSpPr/>
          <p:nvPr/>
        </p:nvSpPr>
        <p:spPr>
          <a:xfrm>
            <a:off x="5603065" y="4178252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V2_TB_S1,2"/>
          <p:cNvSpPr txBox="1"/>
          <p:nvPr/>
        </p:nvSpPr>
        <p:spPr>
          <a:xfrm>
            <a:off x="6452674" y="4035051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V2_TB_{n6}"/>
          <p:cNvSpPr/>
          <p:nvPr/>
        </p:nvSpPr>
        <p:spPr>
          <a:xfrm>
            <a:off x="7109086" y="402893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V2_TB_S2,2"/>
          <p:cNvSpPr txBox="1"/>
          <p:nvPr/>
        </p:nvSpPr>
        <p:spPr>
          <a:xfrm>
            <a:off x="6452674" y="4304440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V2_TB_{n5}"/>
          <p:cNvSpPr/>
          <p:nvPr/>
        </p:nvSpPr>
        <p:spPr>
          <a:xfrm>
            <a:off x="7109086" y="4298319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4" name="V2V3_ARR_copy_left"/>
          <p:cNvCxnSpPr/>
          <p:nvPr/>
        </p:nvCxnSpPr>
        <p:spPr>
          <a:xfrm>
            <a:off x="5588622" y="4657957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V2V3_TB_copy_left"/>
          <p:cNvSpPr txBox="1"/>
          <p:nvPr/>
        </p:nvSpPr>
        <p:spPr>
          <a:xfrm>
            <a:off x="5119833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6" name="V2V3_ARR_copy_right"/>
          <p:cNvCxnSpPr/>
          <p:nvPr/>
        </p:nvCxnSpPr>
        <p:spPr>
          <a:xfrm>
            <a:off x="6924058" y="4657690"/>
            <a:ext cx="0" cy="810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V2V3_TB_copy_right"/>
          <p:cNvSpPr txBox="1"/>
          <p:nvPr/>
        </p:nvSpPr>
        <p:spPr>
          <a:xfrm>
            <a:off x="6447342" y="4921043"/>
            <a:ext cx="4488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8" name="V2V3_ARR_incremental"/>
          <p:cNvCxnSpPr/>
          <p:nvPr/>
        </p:nvCxnSpPr>
        <p:spPr>
          <a:xfrm>
            <a:off x="6924058" y="4649872"/>
            <a:ext cx="1405643" cy="83030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V2V3_TB_incremental"/>
          <p:cNvSpPr txBox="1"/>
          <p:nvPr/>
        </p:nvSpPr>
        <p:spPr>
          <a:xfrm>
            <a:off x="7456554" y="4692235"/>
            <a:ext cx="1128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incremental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0" name="V2V3_ARR_new"/>
          <p:cNvCxnSpPr/>
          <p:nvPr/>
        </p:nvCxnSpPr>
        <p:spPr>
          <a:xfrm rot="10800000" flipV="1">
            <a:off x="8329702" y="5110429"/>
            <a:ext cx="565183" cy="3697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V2V3_TB_new"/>
          <p:cNvSpPr txBox="1"/>
          <p:nvPr/>
        </p:nvSpPr>
        <p:spPr>
          <a:xfrm>
            <a:off x="8407927" y="5097961"/>
            <a:ext cx="4011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new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V3"/>
          <p:cNvSpPr/>
          <p:nvPr/>
        </p:nvSpPr>
        <p:spPr>
          <a:xfrm>
            <a:off x="4450004" y="5466692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V3_TB_CellBackground"/>
          <p:cNvSpPr txBox="1"/>
          <p:nvPr/>
        </p:nvSpPr>
        <p:spPr>
          <a:xfrm>
            <a:off x="7653650" y="5480177"/>
            <a:ext cx="1352101" cy="70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" name="V3_BRD_mr"/>
          <p:cNvCxnSpPr/>
          <p:nvPr/>
        </p:nvCxnSpPr>
        <p:spPr>
          <a:xfrm>
            <a:off x="7638977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V3_BRD_ml"/>
          <p:cNvCxnSpPr/>
          <p:nvPr/>
        </p:nvCxnSpPr>
        <p:spPr>
          <a:xfrm flipH="1" flipV="1">
            <a:off x="6251524" y="5473310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V3_BRD_l"/>
          <p:cNvCxnSpPr/>
          <p:nvPr/>
        </p:nvCxnSpPr>
        <p:spPr>
          <a:xfrm>
            <a:off x="4874151" y="5473310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V3_BRD_b"/>
          <p:cNvCxnSpPr/>
          <p:nvPr/>
        </p:nvCxnSpPr>
        <p:spPr>
          <a:xfrm>
            <a:off x="4874151" y="6188965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V3_BRD_r"/>
          <p:cNvCxnSpPr/>
          <p:nvPr/>
        </p:nvCxnSpPr>
        <p:spPr>
          <a:xfrm flipH="1" flipV="1">
            <a:off x="9016351" y="5473310"/>
            <a:ext cx="905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V3_BRD_t"/>
          <p:cNvCxnSpPr/>
          <p:nvPr/>
        </p:nvCxnSpPr>
        <p:spPr>
          <a:xfrm>
            <a:off x="4874151" y="5473310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V3_TB_S1,1"/>
          <p:cNvSpPr txBox="1"/>
          <p:nvPr/>
        </p:nvSpPr>
        <p:spPr>
          <a:xfrm>
            <a:off x="4927129" y="5714301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V3_TB_{n1,n2}"/>
          <p:cNvSpPr/>
          <p:nvPr/>
        </p:nvSpPr>
        <p:spPr>
          <a:xfrm>
            <a:off x="5602642" y="5717345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V3_TB_S1,2"/>
          <p:cNvSpPr txBox="1"/>
          <p:nvPr/>
        </p:nvSpPr>
        <p:spPr>
          <a:xfrm>
            <a:off x="6452251" y="5574144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V3_TB_{n6}"/>
          <p:cNvSpPr/>
          <p:nvPr/>
        </p:nvSpPr>
        <p:spPr>
          <a:xfrm>
            <a:off x="7108663" y="5568023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V3_TB_S2,2"/>
          <p:cNvSpPr txBox="1"/>
          <p:nvPr/>
        </p:nvSpPr>
        <p:spPr>
          <a:xfrm>
            <a:off x="6452251" y="5843533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V3_TB_{n5}"/>
          <p:cNvSpPr/>
          <p:nvPr/>
        </p:nvSpPr>
        <p:spPr>
          <a:xfrm>
            <a:off x="7108663" y="5837412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V3_TB_S1,3"/>
          <p:cNvSpPr txBox="1"/>
          <p:nvPr/>
        </p:nvSpPr>
        <p:spPr>
          <a:xfrm>
            <a:off x="7829342" y="5557097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V3_TB_{n8}"/>
          <p:cNvSpPr/>
          <p:nvPr/>
        </p:nvSpPr>
        <p:spPr>
          <a:xfrm>
            <a:off x="8485754" y="5550976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V3_TB_S2,3"/>
          <p:cNvSpPr txBox="1"/>
          <p:nvPr/>
        </p:nvSpPr>
        <p:spPr>
          <a:xfrm>
            <a:off x="7829342" y="5826486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(3,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V3_TB_{n7}"/>
          <p:cNvSpPr/>
          <p:nvPr/>
        </p:nvSpPr>
        <p:spPr>
          <a:xfrm>
            <a:off x="8485754" y="5820365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 bwMode="auto">
          <a:xfrm>
            <a:off x="258763" y="914400"/>
            <a:ext cx="3932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 defTabSz="803275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87644"/>
            <a:ext cx="2133600" cy="477838"/>
          </a:xfrm>
        </p:spPr>
        <p:txBody>
          <a:bodyPr/>
          <a:lstStyle/>
          <a:p>
            <a:fld id="{C1715C68-20E6-8445-B19F-ECF972E7E0EB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413" y="6587644"/>
            <a:ext cx="2143125" cy="476250"/>
          </a:xfrm>
        </p:spPr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625" y="6587644"/>
            <a:ext cx="844550" cy="477837"/>
          </a:xfrm>
        </p:spPr>
        <p:txBody>
          <a:bodyPr/>
          <a:lstStyle/>
          <a:p>
            <a:fld id="{06A72AD7-911B-42BD-AA71-81C8B49FA2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04" grpId="0"/>
      <p:bldP spid="104" grpId="1"/>
      <p:bldP spid="108" grpId="0"/>
      <p:bldP spid="173" grpId="0"/>
      <p:bldP spid="1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Enumerating Valid Segmentations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618-3333-D047-BD34-B3CBFC2D833B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26</a:t>
            </a:fld>
            <a:endParaRPr lang="en-US"/>
          </a:p>
        </p:txBody>
      </p:sp>
      <p:sp>
        <p:nvSpPr>
          <p:cNvPr id="7" name="V3"/>
          <p:cNvSpPr/>
          <p:nvPr/>
        </p:nvSpPr>
        <p:spPr>
          <a:xfrm>
            <a:off x="1981200" y="2859127"/>
            <a:ext cx="406494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baseline="-25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V3_TB_CellBackground"/>
          <p:cNvSpPr txBox="1"/>
          <p:nvPr/>
        </p:nvSpPr>
        <p:spPr>
          <a:xfrm>
            <a:off x="5184846" y="2872612"/>
            <a:ext cx="1352101" cy="70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57200"/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V3_BRD_mr"/>
          <p:cNvCxnSpPr/>
          <p:nvPr/>
        </p:nvCxnSpPr>
        <p:spPr>
          <a:xfrm>
            <a:off x="5170173" y="2865745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V3_BRD_ml"/>
          <p:cNvCxnSpPr/>
          <p:nvPr/>
        </p:nvCxnSpPr>
        <p:spPr>
          <a:xfrm flipH="1" flipV="1">
            <a:off x="3782720" y="2865745"/>
            <a:ext cx="1008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V3_BRD_l"/>
          <p:cNvCxnSpPr/>
          <p:nvPr/>
        </p:nvCxnSpPr>
        <p:spPr>
          <a:xfrm>
            <a:off x="2405347" y="2865745"/>
            <a:ext cx="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V3_BRD_b"/>
          <p:cNvCxnSpPr/>
          <p:nvPr/>
        </p:nvCxnSpPr>
        <p:spPr>
          <a:xfrm>
            <a:off x="2405347" y="3581400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V3_BRD_r"/>
          <p:cNvCxnSpPr/>
          <p:nvPr/>
        </p:nvCxnSpPr>
        <p:spPr>
          <a:xfrm flipH="1" flipV="1">
            <a:off x="6547547" y="2865745"/>
            <a:ext cx="9050" cy="715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V3_BRD_t"/>
          <p:cNvCxnSpPr/>
          <p:nvPr/>
        </p:nvCxnSpPr>
        <p:spPr>
          <a:xfrm>
            <a:off x="2405347" y="2865745"/>
            <a:ext cx="4151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V3_TB_S1,1"/>
          <p:cNvSpPr txBox="1"/>
          <p:nvPr/>
        </p:nvSpPr>
        <p:spPr>
          <a:xfrm>
            <a:off x="2458325" y="3106736"/>
            <a:ext cx="1298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V3_TB_{n1,n2}"/>
          <p:cNvSpPr/>
          <p:nvPr/>
        </p:nvSpPr>
        <p:spPr>
          <a:xfrm>
            <a:off x="3133838" y="3109780"/>
            <a:ext cx="5642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V3_TB_S1,2"/>
          <p:cNvSpPr txBox="1"/>
          <p:nvPr/>
        </p:nvSpPr>
        <p:spPr>
          <a:xfrm>
            <a:off x="3983447" y="2966579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1,2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V3_TB_{n6}"/>
          <p:cNvSpPr/>
          <p:nvPr/>
        </p:nvSpPr>
        <p:spPr>
          <a:xfrm>
            <a:off x="4639859" y="2960458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V3_TB_S2,2"/>
          <p:cNvSpPr txBox="1"/>
          <p:nvPr/>
        </p:nvSpPr>
        <p:spPr>
          <a:xfrm>
            <a:off x="3983447" y="3235968"/>
            <a:ext cx="10199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(2,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2,2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V3_TB_{n5}"/>
          <p:cNvSpPr/>
          <p:nvPr/>
        </p:nvSpPr>
        <p:spPr>
          <a:xfrm>
            <a:off x="4639859" y="3229847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V3_TB_S1,3"/>
          <p:cNvSpPr txBox="1"/>
          <p:nvPr/>
        </p:nvSpPr>
        <p:spPr>
          <a:xfrm>
            <a:off x="5360538" y="2949532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(1, S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V3_TB_{n8}"/>
          <p:cNvSpPr/>
          <p:nvPr/>
        </p:nvSpPr>
        <p:spPr>
          <a:xfrm>
            <a:off x="6016950" y="2943411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V3_TB_S2,3"/>
          <p:cNvSpPr txBox="1"/>
          <p:nvPr/>
        </p:nvSpPr>
        <p:spPr>
          <a:xfrm>
            <a:off x="5360538" y="3218921"/>
            <a:ext cx="1021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(3, S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3,3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       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V3_TB_{n7}"/>
          <p:cNvSpPr/>
          <p:nvPr/>
        </p:nvSpPr>
        <p:spPr>
          <a:xfrm>
            <a:off x="6016950" y="3212800"/>
            <a:ext cx="307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{n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}</a:t>
            </a:r>
            <a:endParaRPr lang="en-US" sz="1600" baseline="-25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4856455"/>
            <a:ext cx="4572000" cy="13157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dirty="0" smtClean="0"/>
              <a:t>“heart </a:t>
            </a:r>
            <a:r>
              <a:rPr lang="en-US" dirty="0"/>
              <a:t>surgery </a:t>
            </a:r>
            <a:r>
              <a:rPr lang="en-US" dirty="0" smtClean="0"/>
              <a:t>unit”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“heart surgery” </a:t>
            </a:r>
            <a:r>
              <a:rPr lang="en-US" dirty="0"/>
              <a:t>| </a:t>
            </a:r>
            <a:r>
              <a:rPr lang="en-US" dirty="0" smtClean="0"/>
              <a:t>“unit”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 smtClean="0"/>
              <a:t>“heart” | “surgery” | “unit”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90800" y="2113120"/>
            <a:ext cx="3729161" cy="401480"/>
            <a:chOff x="4860730" y="1162547"/>
            <a:chExt cx="3729161" cy="401480"/>
          </a:xfrm>
        </p:grpSpPr>
        <p:sp>
          <p:nvSpPr>
            <p:cNvPr id="27" name="QUERY_TB_background"/>
            <p:cNvSpPr/>
            <p:nvPr/>
          </p:nvSpPr>
          <p:spPr>
            <a:xfrm>
              <a:off x="4860730" y="1162547"/>
              <a:ext cx="3729161" cy="40148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QUERY3_TB_q3"/>
            <p:cNvSpPr/>
            <p:nvPr/>
          </p:nvSpPr>
          <p:spPr>
            <a:xfrm>
              <a:off x="5000264" y="1198641"/>
              <a:ext cx="261930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q</a:t>
              </a:r>
              <a:r>
                <a:rPr lang="en-US" baseline="-25000" dirty="0" smtClean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= &lt;           ,              ,         &gt;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QUERY3_TB_heart"/>
            <p:cNvSpPr/>
            <p:nvPr/>
          </p:nvSpPr>
          <p:spPr>
            <a:xfrm>
              <a:off x="5563257" y="1196370"/>
              <a:ext cx="50449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heart</a:t>
              </a:r>
            </a:p>
          </p:txBody>
        </p:sp>
        <p:sp>
          <p:nvSpPr>
            <p:cNvPr id="30" name="QUERY3_TB_surgery"/>
            <p:cNvSpPr/>
            <p:nvPr/>
          </p:nvSpPr>
          <p:spPr>
            <a:xfrm>
              <a:off x="6181505" y="1196370"/>
              <a:ext cx="69660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surgery</a:t>
              </a:r>
            </a:p>
          </p:txBody>
        </p:sp>
        <p:sp>
          <p:nvSpPr>
            <p:cNvPr id="31" name="QUERY3_TB_unit"/>
            <p:cNvSpPr/>
            <p:nvPr/>
          </p:nvSpPr>
          <p:spPr>
            <a:xfrm>
              <a:off x="6998046" y="1202645"/>
              <a:ext cx="3735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unit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43000" y="3886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SEG[n] = for each phrase (</a:t>
            </a:r>
            <a:r>
              <a:rPr lang="en-US" dirty="0" err="1" smtClean="0"/>
              <a:t>i</a:t>
            </a:r>
            <a:r>
              <a:rPr lang="en-US" dirty="0" smtClean="0"/>
              <a:t>, n) in V[n]:</a:t>
            </a:r>
          </a:p>
          <a:p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smtClean="0"/>
              <a:t>			SEG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 - 1]  + (</a:t>
            </a:r>
            <a:r>
              <a:rPr lang="en-US" dirty="0" err="1" smtClean="0"/>
              <a:t>i</a:t>
            </a:r>
            <a:r>
              <a:rPr lang="en-US" dirty="0" smtClean="0"/>
              <a:t>,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628131"/>
            <a:ext cx="8628062" cy="1143000"/>
          </a:xfrm>
        </p:spPr>
        <p:txBody>
          <a:bodyPr/>
          <a:lstStyle/>
          <a:p>
            <a:r>
              <a:rPr lang="en-US" dirty="0" smtClean="0"/>
              <a:t>Ranking Segmentations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3248025"/>
          </a:xfrm>
        </p:spPr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r>
              <a:rPr lang="en-US" sz="2400" b="1" u="sng" dirty="0" smtClean="0"/>
              <a:t>Assumption</a:t>
            </a:r>
            <a:r>
              <a:rPr lang="en-US" sz="2400" dirty="0"/>
              <a:t>: higher-ranked segmentations have more relevant </a:t>
            </a:r>
            <a:r>
              <a:rPr lang="en-US" sz="2400" dirty="0" smtClean="0"/>
              <a:t>results</a:t>
            </a:r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eatures for ranking</a:t>
            </a:r>
          </a:p>
          <a:p>
            <a:pPr lvl="1"/>
            <a:r>
              <a:rPr lang="en-US" sz="2000" dirty="0" smtClean="0"/>
              <a:t>Number of </a:t>
            </a:r>
            <a:r>
              <a:rPr lang="en-US" sz="2000" dirty="0" smtClean="0"/>
              <a:t>phrases</a:t>
            </a:r>
            <a:endParaRPr lang="en-US" sz="2000" dirty="0" smtClean="0"/>
          </a:p>
          <a:p>
            <a:pPr lvl="1"/>
            <a:r>
              <a:rPr lang="en-US" sz="2000" dirty="0" smtClean="0"/>
              <a:t>Edit distance</a:t>
            </a:r>
          </a:p>
          <a:p>
            <a:pPr lvl="1"/>
            <a:r>
              <a:rPr lang="en-US" sz="2000" dirty="0" smtClean="0"/>
              <a:t>Frequency of phrases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766-F8CD-DA4C-A2FA-391B9906463B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5366" y="1916344"/>
            <a:ext cx="4572000" cy="13157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dirty="0" smtClean="0"/>
              <a:t>“heart </a:t>
            </a:r>
            <a:r>
              <a:rPr lang="en-US" dirty="0"/>
              <a:t>surgery </a:t>
            </a:r>
            <a:r>
              <a:rPr lang="en-US" dirty="0" smtClean="0"/>
              <a:t>unit”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“heart surgery” </a:t>
            </a:r>
            <a:r>
              <a:rPr lang="en-US" dirty="0"/>
              <a:t>| </a:t>
            </a:r>
            <a:r>
              <a:rPr lang="en-US" dirty="0" smtClean="0"/>
              <a:t>“unit”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dirty="0" smtClean="0"/>
              <a:t>“heart” | “surgery” | “unit”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346" y="2317432"/>
            <a:ext cx="217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Executed in order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954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2A68-F3E1-FB46-BBDA-413AF4D0D6D5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Screen Shot 2014-02-20 at 3.29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18783" r="1187" b="6489"/>
          <a:stretch/>
        </p:blipFill>
        <p:spPr>
          <a:xfrm>
            <a:off x="762000" y="1752600"/>
            <a:ext cx="7920067" cy="2306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1" y="4038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shard with 1.7 million records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4676775"/>
            <a:ext cx="8534400" cy="1800225"/>
          </a:xfrm>
        </p:spPr>
        <p:txBody>
          <a:bodyPr/>
          <a:lstStyle/>
          <a:p>
            <a:r>
              <a:rPr lang="en-US" dirty="0" smtClean="0"/>
              <a:t>Compared Techniques:</a:t>
            </a:r>
          </a:p>
          <a:p>
            <a:pPr lvl="1"/>
            <a:r>
              <a:rPr lang="en-US" dirty="0" smtClean="0"/>
              <a:t>Find All (FA)</a:t>
            </a:r>
          </a:p>
          <a:p>
            <a:pPr lvl="1"/>
            <a:r>
              <a:rPr lang="en-US" dirty="0" smtClean="0"/>
              <a:t>Term Pair (TP)</a:t>
            </a:r>
          </a:p>
          <a:p>
            <a:pPr lvl="1"/>
            <a:r>
              <a:rPr lang="en-US" dirty="0" smtClean="0"/>
              <a:t>Query Segmentation (QS)</a:t>
            </a:r>
          </a:p>
        </p:txBody>
      </p:sp>
      <p:cxnSp>
        <p:nvCxnSpPr>
          <p:cNvPr id="18" name="Elbow Connector 17"/>
          <p:cNvCxnSpPr>
            <a:endCxn id="10" idx="3"/>
          </p:cNvCxnSpPr>
          <p:nvPr/>
        </p:nvCxnSpPr>
        <p:spPr bwMode="auto">
          <a:xfrm rot="10800000" flipV="1">
            <a:off x="4495802" y="3810000"/>
            <a:ext cx="3352799" cy="413266"/>
          </a:xfrm>
          <a:prstGeom prst="bentConnector3">
            <a:avLst>
              <a:gd name="adj1" fmla="val 164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104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4E0-3043-9741-8F98-5B800CD9C97E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29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534400" cy="3248025"/>
          </a:xfrm>
        </p:spPr>
        <p:txBody>
          <a:bodyPr/>
          <a:lstStyle/>
          <a:p>
            <a:r>
              <a:rPr lang="en-US" dirty="0" smtClean="0"/>
              <a:t>Index Size</a:t>
            </a:r>
          </a:p>
        </p:txBody>
      </p:sp>
      <p:pic>
        <p:nvPicPr>
          <p:cNvPr id="3" name="Picture 2" descr="medline_index_size_three_approa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59100"/>
            <a:ext cx="7315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61283"/>
            <a:ext cx="8628062" cy="1143000"/>
          </a:xfrm>
        </p:spPr>
        <p:txBody>
          <a:bodyPr/>
          <a:lstStyle/>
          <a:p>
            <a:r>
              <a:rPr lang="en-US" dirty="0" smtClean="0"/>
              <a:t>Motivation – </a:t>
            </a:r>
            <a:r>
              <a:rPr lang="en-US" dirty="0"/>
              <a:t>Fuzzy Search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57" t="1798" r="-351" b="2283"/>
          <a:stretch/>
        </p:blipFill>
        <p:spPr>
          <a:xfrm>
            <a:off x="6858000" y="1981200"/>
            <a:ext cx="1828946" cy="1828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087-34E3-4A45-AF27-E840F7EC9122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Screen Shot 2014-02-20 at 4.4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24728"/>
            <a:ext cx="8229600" cy="1347472"/>
          </a:xfrm>
          <a:prstGeom prst="rect">
            <a:avLst/>
          </a:prstGeom>
        </p:spPr>
      </p:pic>
      <p:pic>
        <p:nvPicPr>
          <p:cNvPr id="10" name="Picture 9" descr="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72" y="1752600"/>
            <a:ext cx="1807028" cy="1807028"/>
          </a:xfrm>
          <a:prstGeom prst="rect">
            <a:avLst/>
          </a:prstGeom>
        </p:spPr>
      </p:pic>
      <p:pic>
        <p:nvPicPr>
          <p:cNvPr id="11" name="Picture 10" descr="Screen Shot 2014-02-20 at 5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362200"/>
            <a:ext cx="37465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4202668"/>
            <a:ext cx="6248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may also have typos!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9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52"/>
    </mc:Choice>
    <mc:Fallback>
      <p:transition xmlns:p14="http://schemas.microsoft.com/office/powerpoint/2010/main" spd="slow" advTm="52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1BD8-A9AE-3742-9AE4-DE1A948B5EE9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534400" cy="3248025"/>
          </a:xfrm>
        </p:spPr>
        <p:txBody>
          <a:bodyPr/>
          <a:lstStyle/>
          <a:p>
            <a:r>
              <a:rPr lang="en-US" dirty="0" smtClean="0"/>
              <a:t>Valid-Phrase Computation</a:t>
            </a:r>
          </a:p>
        </p:txBody>
      </p:sp>
      <p:pic>
        <p:nvPicPr>
          <p:cNvPr id="3" name="Picture 2" descr="medline_valid_phrase_comput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54300"/>
            <a:ext cx="7315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38E5-3459-5240-B6A2-DD4AADF59388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534400" cy="3248025"/>
          </a:xfrm>
        </p:spPr>
        <p:txBody>
          <a:bodyPr/>
          <a:lstStyle/>
          <a:p>
            <a:r>
              <a:rPr lang="en-US" dirty="0" smtClean="0"/>
              <a:t>Performance</a:t>
            </a:r>
          </a:p>
        </p:txBody>
      </p:sp>
      <p:pic>
        <p:nvPicPr>
          <p:cNvPr id="3" name="Picture 2" descr="medline_avg_computation_time_per_number_of_keyword_three_approa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30500"/>
            <a:ext cx="7315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C35C-40A8-F944-A36D-88B2060B2184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534400" cy="3248025"/>
          </a:xfrm>
        </p:spPr>
        <p:txBody>
          <a:bodyPr/>
          <a:lstStyle/>
          <a:p>
            <a:r>
              <a:rPr lang="en-US" dirty="0" smtClean="0"/>
              <a:t>Scalability</a:t>
            </a:r>
          </a:p>
        </p:txBody>
      </p:sp>
      <p:pic>
        <p:nvPicPr>
          <p:cNvPr id="3" name="Picture 2" descr="medline_scalability_avg_computation_time_per_number_of_keyword_for_fa_approa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4572000" cy="2198688"/>
          </a:xfrm>
          <a:prstGeom prst="rect">
            <a:avLst/>
          </a:prstGeom>
        </p:spPr>
      </p:pic>
      <p:pic>
        <p:nvPicPr>
          <p:cNvPr id="8" name="Picture 7" descr="medline_scalability_avg_computation_time_per_number_of_keyword_for_qs_approac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4572000" cy="2198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25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25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763000" cy="3248025"/>
          </a:xfrm>
        </p:spPr>
        <p:txBody>
          <a:bodyPr/>
          <a:lstStyle/>
          <a:p>
            <a:r>
              <a:rPr lang="en-US" dirty="0" smtClean="0"/>
              <a:t>Term-Pair Index </a:t>
            </a:r>
          </a:p>
          <a:p>
            <a:pPr lvl="1"/>
            <a:r>
              <a:rPr lang="en-US" dirty="0" smtClean="0"/>
              <a:t>too </a:t>
            </a:r>
            <a:r>
              <a:rPr lang="en-US" dirty="0"/>
              <a:t>much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too </a:t>
            </a:r>
            <a:r>
              <a:rPr lang="en-US" dirty="0"/>
              <a:t>slow to be </a:t>
            </a:r>
            <a:r>
              <a:rPr lang="en-US" dirty="0" smtClean="0"/>
              <a:t>practical </a:t>
            </a:r>
            <a:endParaRPr lang="en-US" dirty="0"/>
          </a:p>
          <a:p>
            <a:r>
              <a:rPr lang="en-US" dirty="0" smtClean="0"/>
              <a:t>FA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for long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compact index</a:t>
            </a:r>
            <a:endParaRPr lang="en-US" dirty="0" smtClean="0"/>
          </a:p>
          <a:p>
            <a:r>
              <a:rPr lang="en-US" dirty="0" smtClean="0"/>
              <a:t>QS</a:t>
            </a:r>
          </a:p>
          <a:p>
            <a:pPr lvl="1"/>
            <a:r>
              <a:rPr lang="en-US" dirty="0" smtClean="0"/>
              <a:t>best </a:t>
            </a:r>
            <a:r>
              <a:rPr lang="en-US" dirty="0"/>
              <a:t>for 2-keyword and 3-keyword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good scalability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DDA6-5A51-7544-AF12-A16B9CE9B32A}" type="datetime1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938424"/>
            <a:ext cx="6553200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Hybrid of FA and QS works best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4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EA6-627D-CA4F-9B46-15279446C060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852-C954-7E4C-A20E-C7AFB191AAE7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7300" y="2026228"/>
            <a:ext cx="5371004" cy="2483108"/>
          </a:xfrm>
          <a:prstGeom prst="cloud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303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27859"/>
            <a:ext cx="8628062" cy="1143000"/>
          </a:xfrm>
        </p:spPr>
        <p:txBody>
          <a:bodyPr/>
          <a:lstStyle/>
          <a:p>
            <a:r>
              <a:rPr lang="en-US" dirty="0" smtClean="0"/>
              <a:t>Motivation – Instant Search</a:t>
            </a:r>
            <a:endParaRPr lang="en-US" dirty="0"/>
          </a:p>
        </p:txBody>
      </p:sp>
      <p:pic>
        <p:nvPicPr>
          <p:cNvPr id="18" name="Picture 17" descr="Screen shot 2012-05-10 at 10.3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" y="3050783"/>
            <a:ext cx="8205696" cy="1931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creen shot 2012-05-10 at 11.15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199562"/>
            <a:ext cx="8788400" cy="130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092932" y="3868157"/>
            <a:ext cx="22126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results!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40" y="1278594"/>
            <a:ext cx="1135749" cy="162955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56179" y="1679682"/>
            <a:ext cx="5986228" cy="1187190"/>
          </a:xfrm>
          <a:prstGeom prst="cloudCallout">
            <a:avLst>
              <a:gd name="adj1" fmla="val -62899"/>
              <a:gd name="adj2" fmla="val -577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Hi, I am </a:t>
            </a:r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Anastasios</a:t>
            </a:r>
            <a:r>
              <a:rPr lang="en-US" sz="2400" dirty="0" smtClean="0"/>
              <a:t> </a:t>
            </a:r>
            <a:r>
              <a:rPr lang="en-US" sz="2400" dirty="0" err="1" smtClean="0"/>
              <a:t>Kementsietsidis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0D3D-CB4A-B142-8016-6DC03FC147E8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852-C954-7E4C-A20E-C7AFB191AAE7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70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78"/>
    </mc:Choice>
    <mc:Fallback>
      <p:transition xmlns:p14="http://schemas.microsoft.com/office/powerpoint/2010/main" spd="slow" advTm="831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8 at 5.16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" y="1749194"/>
            <a:ext cx="9144000" cy="2046832"/>
          </a:xfrm>
          <a:prstGeom prst="rect">
            <a:avLst/>
          </a:prstGeom>
        </p:spPr>
      </p:pic>
      <p:pic>
        <p:nvPicPr>
          <p:cNvPr id="5" name="Picture 4" descr="Screen Shot 2014-03-28 at 5.16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" y="4038332"/>
            <a:ext cx="9144000" cy="2252217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781670" y="1361883"/>
            <a:ext cx="5486400" cy="311111"/>
            <a:chOff x="3662313" y="5901711"/>
            <a:chExt cx="11246149" cy="637722"/>
          </a:xfrm>
        </p:grpSpPr>
        <p:pic>
          <p:nvPicPr>
            <p:cNvPr id="7" name="Picture 6" descr="Screen Shot 2014-03-28 at 5.17.55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" t="-1873" r="46943"/>
            <a:stretch/>
          </p:blipFill>
          <p:spPr>
            <a:xfrm>
              <a:off x="3662313" y="5901711"/>
              <a:ext cx="9607047" cy="637722"/>
            </a:xfrm>
            <a:prstGeom prst="rect">
              <a:avLst/>
            </a:prstGeom>
          </p:spPr>
        </p:pic>
        <p:pic>
          <p:nvPicPr>
            <p:cNvPr id="8" name="Picture 7" descr="Screen Shot 2014-03-28 at 5.17.55 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97"/>
            <a:stretch/>
          </p:blipFill>
          <p:spPr>
            <a:xfrm>
              <a:off x="13243719" y="5913437"/>
              <a:ext cx="1664743" cy="62599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9219" y="854392"/>
            <a:ext cx="1135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Looking for Walter Lawrence </a:t>
            </a:r>
            <a:r>
              <a:rPr lang="en-US" sz="2400" dirty="0" err="1" smtClean="0"/>
              <a:t>Jr’s</a:t>
            </a:r>
            <a:r>
              <a:rPr lang="en-US" sz="2400" dirty="0" smtClean="0"/>
              <a:t> publications on thyroid?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05764" y="2730702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5764" y="5354366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60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50434" y="1606410"/>
            <a:ext cx="640080" cy="0"/>
          </a:xfrm>
          <a:prstGeom prst="line">
            <a:avLst/>
          </a:prstGeom>
          <a:ln w="381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2089" y="2216010"/>
            <a:ext cx="822960" cy="0"/>
          </a:xfrm>
          <a:prstGeom prst="line">
            <a:avLst/>
          </a:prstGeom>
          <a:ln w="381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815850" y="1793712"/>
            <a:ext cx="1280160" cy="365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  <a:latin typeface="Arial"/>
                <a:cs typeface="Arial"/>
              </a:rPr>
              <a:t>Prefix match</a:t>
            </a:r>
          </a:p>
        </p:txBody>
      </p:sp>
      <p:cxnSp>
        <p:nvCxnSpPr>
          <p:cNvPr id="28" name="Straight Connector 27"/>
          <p:cNvCxnSpPr>
            <a:endCxn id="27" idx="1"/>
          </p:cNvCxnSpPr>
          <p:nvPr/>
        </p:nvCxnSpPr>
        <p:spPr>
          <a:xfrm>
            <a:off x="2623613" y="1606410"/>
            <a:ext cx="3192237" cy="3701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7" idx="1"/>
          </p:cNvCxnSpPr>
          <p:nvPr/>
        </p:nvCxnSpPr>
        <p:spPr>
          <a:xfrm flipV="1">
            <a:off x="593237" y="1976592"/>
            <a:ext cx="5222613" cy="239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93234" y="1423530"/>
            <a:ext cx="457200" cy="1828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72531" y="1761776"/>
            <a:ext cx="731520" cy="2743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>
            <a:spLocks/>
          </p:cNvSpPr>
          <p:nvPr/>
        </p:nvSpPr>
        <p:spPr>
          <a:xfrm>
            <a:off x="95129" y="1423698"/>
            <a:ext cx="1280160" cy="36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Fuzzy match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>
            <a:stCxn id="39" idx="2"/>
            <a:endCxn id="41" idx="3"/>
          </p:cNvCxnSpPr>
          <p:nvPr/>
        </p:nvCxnSpPr>
        <p:spPr>
          <a:xfrm flipH="1">
            <a:off x="1375289" y="1514970"/>
            <a:ext cx="417945" cy="916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41" idx="3"/>
          </p:cNvCxnSpPr>
          <p:nvPr/>
        </p:nvCxnSpPr>
        <p:spPr>
          <a:xfrm flipH="1" flipV="1">
            <a:off x="1375289" y="1606578"/>
            <a:ext cx="2197242" cy="2923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59B-9B74-C547-A334-67F24813738B}" type="datetime1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852-C954-7E4C-A20E-C7AFB191AAE7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88"/>
    </mc:Choice>
    <mc:Fallback>
      <p:transition xmlns:p14="http://schemas.microsoft.com/office/powerpoint/2010/main" spd="slow" advTm="551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1" grpId="1"/>
      <p:bldP spid="27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Ranking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F6CA-2E53-EB40-AB1D-4E1F22EBE322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1873568"/>
            <a:ext cx="3505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Query = </a:t>
            </a:r>
            <a:r>
              <a:rPr lang="en-US" sz="2000" dirty="0" smtClean="0"/>
              <a:t>Michael </a:t>
            </a:r>
            <a:r>
              <a:rPr lang="en-US" sz="2000" dirty="0" smtClean="0"/>
              <a:t>Jackson</a:t>
            </a:r>
            <a:endParaRPr lang="en-US" sz="2000" dirty="0"/>
          </a:p>
        </p:txBody>
      </p:sp>
      <p:pic>
        <p:nvPicPr>
          <p:cNvPr id="9" name="Picture 8" descr="peterjackson_mjfox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20108" r="23187" b="13490"/>
          <a:stretch/>
        </p:blipFill>
        <p:spPr>
          <a:xfrm>
            <a:off x="5064637" y="2503864"/>
            <a:ext cx="3296370" cy="2743200"/>
          </a:xfrm>
          <a:prstGeom prst="rect">
            <a:avLst/>
          </a:prstGeom>
        </p:spPr>
      </p:pic>
      <p:pic>
        <p:nvPicPr>
          <p:cNvPr id="10" name="Picture 9" descr="micheal jacks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9" y="2503864"/>
            <a:ext cx="2925386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372306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495582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9" y="6006419"/>
            <a:ext cx="5029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Queries typically contain correlated words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8199" y="5247261"/>
            <a:ext cx="20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Jackson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6799" y="5247261"/>
            <a:ext cx="20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J Fox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46808" y="5249253"/>
            <a:ext cx="20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Jackson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1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94"/>
    </mc:Choice>
    <mc:Fallback>
      <p:transition xmlns:p14="http://schemas.microsoft.com/office/powerpoint/2010/main" spd="slow" advTm="204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3" grpId="0"/>
      <p:bldP spid="7" grpId="0" animBg="1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694979"/>
            <a:ext cx="8961437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A7BE-9ECE-594B-873A-B9ABCDAF1126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732971"/>
            <a:ext cx="8293100" cy="4287837"/>
          </a:xfrm>
        </p:spPr>
        <p:txBody>
          <a:bodyPr/>
          <a:lstStyle/>
          <a:p>
            <a:r>
              <a:rPr lang="en-US" dirty="0" smtClean="0"/>
              <a:t>Big Search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0361" y="2317906"/>
            <a:ext cx="209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Query = </a:t>
            </a:r>
            <a:r>
              <a:rPr lang="en-US" sz="2000" dirty="0" err="1" smtClean="0"/>
              <a:t>cleam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6360" y="3216078"/>
            <a:ext cx="15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clean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07088" y="3216078"/>
            <a:ext cx="15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clear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47858" y="3227394"/>
            <a:ext cx="15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cream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6360" y="4275498"/>
            <a:ext cx="155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cleanser</a:t>
            </a:r>
          </a:p>
          <a:p>
            <a:r>
              <a:rPr lang="en-US" sz="2000" dirty="0" smtClean="0"/>
              <a:t>cleanliness</a:t>
            </a:r>
          </a:p>
          <a:p>
            <a:r>
              <a:rPr lang="en-US" sz="2000" dirty="0" smtClean="0"/>
              <a:t>cleaner</a:t>
            </a:r>
          </a:p>
          <a:p>
            <a:r>
              <a:rPr lang="en-US" sz="2000" dirty="0" err="1" smtClean="0"/>
              <a:t>cleanascite</a:t>
            </a:r>
            <a:endParaRPr lang="en-US" sz="2000" dirty="0" smtClean="0"/>
          </a:p>
          <a:p>
            <a:r>
              <a:rPr lang="en-US" sz="2000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7088" y="4286806"/>
            <a:ext cx="155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clearance</a:t>
            </a:r>
          </a:p>
          <a:p>
            <a:r>
              <a:rPr lang="en-US" sz="2000" dirty="0" err="1" smtClean="0"/>
              <a:t>cleary</a:t>
            </a:r>
            <a:endParaRPr lang="en-US" sz="2000" dirty="0" smtClean="0"/>
          </a:p>
          <a:p>
            <a:r>
              <a:rPr lang="en-US" sz="2000" dirty="0" err="1" smtClean="0"/>
              <a:t>clearomizer</a:t>
            </a:r>
            <a:endParaRPr lang="en-US" sz="2000" dirty="0" smtClean="0"/>
          </a:p>
          <a:p>
            <a:r>
              <a:rPr lang="en-US" sz="2000" dirty="0" err="1" smtClean="0"/>
              <a:t>cleardb</a:t>
            </a:r>
            <a:endParaRPr lang="en-US" sz="2000" dirty="0" smtClean="0"/>
          </a:p>
          <a:p>
            <a:r>
              <a:rPr lang="en-US" sz="2000" dirty="0" smtClean="0"/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7858" y="4298114"/>
            <a:ext cx="155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creamy</a:t>
            </a:r>
          </a:p>
          <a:p>
            <a:r>
              <a:rPr lang="en-US" sz="2000" dirty="0" err="1" smtClean="0"/>
              <a:t>creamistry</a:t>
            </a:r>
            <a:endParaRPr lang="en-US" sz="2000" dirty="0" smtClean="0"/>
          </a:p>
          <a:p>
            <a:r>
              <a:rPr lang="en-US" sz="2000" dirty="0" smtClean="0"/>
              <a:t>creamer</a:t>
            </a:r>
          </a:p>
          <a:p>
            <a:r>
              <a:rPr lang="en-US" sz="2000" dirty="0" err="1" smtClean="0"/>
              <a:t>creamola</a:t>
            </a:r>
            <a:endParaRPr lang="en-US" sz="2000" dirty="0" smtClean="0"/>
          </a:p>
          <a:p>
            <a:r>
              <a:rPr lang="en-US" sz="2000" dirty="0" smtClean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562" y="3135454"/>
            <a:ext cx="138973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Fuzzy Expansion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856" y="4577838"/>
            <a:ext cx="138973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Prefix Expansion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stCxn id="10" idx="2"/>
            <a:endCxn id="11" idx="0"/>
          </p:cNvCxnSpPr>
          <p:nvPr/>
        </p:nvCxnSpPr>
        <p:spPr bwMode="auto">
          <a:xfrm flipH="1">
            <a:off x="2592544" y="2718016"/>
            <a:ext cx="2366117" cy="498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2" idx="0"/>
          </p:cNvCxnSpPr>
          <p:nvPr/>
        </p:nvCxnSpPr>
        <p:spPr bwMode="auto">
          <a:xfrm>
            <a:off x="4958661" y="2718016"/>
            <a:ext cx="124611" cy="498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0" idx="2"/>
            <a:endCxn id="13" idx="0"/>
          </p:cNvCxnSpPr>
          <p:nvPr/>
        </p:nvCxnSpPr>
        <p:spPr bwMode="auto">
          <a:xfrm>
            <a:off x="4958661" y="2718016"/>
            <a:ext cx="2865381" cy="509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2"/>
            <a:endCxn id="14" idx="0"/>
          </p:cNvCxnSpPr>
          <p:nvPr/>
        </p:nvCxnSpPr>
        <p:spPr bwMode="auto">
          <a:xfrm>
            <a:off x="2592544" y="3616188"/>
            <a:ext cx="0" cy="65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2" idx="2"/>
            <a:endCxn id="15" idx="0"/>
          </p:cNvCxnSpPr>
          <p:nvPr/>
        </p:nvCxnSpPr>
        <p:spPr bwMode="auto">
          <a:xfrm>
            <a:off x="5083272" y="3616188"/>
            <a:ext cx="0" cy="670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  <a:endCxn id="16" idx="0"/>
          </p:cNvCxnSpPr>
          <p:nvPr/>
        </p:nvCxnSpPr>
        <p:spPr bwMode="auto">
          <a:xfrm>
            <a:off x="7824042" y="3627504"/>
            <a:ext cx="0" cy="670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583588" y="6094036"/>
            <a:ext cx="546427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Computing all results may not be practical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10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91"/>
    </mc:Choice>
    <mc:Fallback>
      <p:transition xmlns:p14="http://schemas.microsoft.com/office/powerpoint/2010/main" spd="slow" advTm="551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694979"/>
            <a:ext cx="8961437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8B98-C122-2748-8754-44A73F36BC24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712815"/>
            <a:ext cx="8293100" cy="4287837"/>
          </a:xfrm>
        </p:spPr>
        <p:txBody>
          <a:bodyPr/>
          <a:lstStyle/>
          <a:p>
            <a:r>
              <a:rPr lang="en-US" dirty="0" smtClean="0"/>
              <a:t>Early-Termination Guarantee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56173"/>
              </p:ext>
            </p:extLst>
          </p:nvPr>
        </p:nvGraphicFramePr>
        <p:xfrm>
          <a:off x="232564" y="2626500"/>
          <a:ext cx="5464710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3541"/>
                <a:gridCol w="3061636"/>
                <a:gridCol w="19495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ID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Record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PageRank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 </a:t>
                      </a:r>
                      <a:r>
                        <a:rPr lang="en-US" sz="2000" b="1" dirty="0" smtClean="0"/>
                        <a:t>New York </a:t>
                      </a:r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 </a:t>
                      </a:r>
                      <a:r>
                        <a:rPr lang="en-US" sz="2000" b="1" dirty="0" smtClean="0"/>
                        <a:t>new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dirty="0" smtClean="0"/>
                        <a:t>students … </a:t>
                      </a:r>
                      <a:r>
                        <a:rPr lang="en-US" sz="2000" b="1" dirty="0" smtClean="0"/>
                        <a:t>York </a:t>
                      </a:r>
                      <a:r>
                        <a:rPr lang="en-US" sz="2000" b="0" dirty="0" smtClean="0"/>
                        <a:t>College </a:t>
                      </a:r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 </a:t>
                      </a:r>
                      <a:r>
                        <a:rPr lang="en-US" sz="2000" b="1" dirty="0" smtClean="0"/>
                        <a:t>new </a:t>
                      </a:r>
                      <a:r>
                        <a:rPr lang="en-US" sz="2000" dirty="0" smtClean="0"/>
                        <a:t>year 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1538" y="3135037"/>
            <a:ext cx="64008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</a:t>
            </a:r>
          </a:p>
          <a:p>
            <a:pPr algn="ctr"/>
            <a:r>
              <a:rPr lang="en-US" sz="2000" dirty="0" smtClean="0"/>
              <a:t>r</a:t>
            </a:r>
            <a:r>
              <a:rPr lang="en-US" sz="2000" baseline="-25000" dirty="0" smtClean="0"/>
              <a:t>3</a:t>
            </a:r>
          </a:p>
          <a:p>
            <a:pPr algn="ctr"/>
            <a:r>
              <a:rPr lang="en-US" sz="2000" dirty="0" smtClean="0"/>
              <a:t>…</a:t>
            </a:r>
            <a:endParaRPr lang="en-US" sz="2000" baseline="-25000" dirty="0" smtClean="0"/>
          </a:p>
          <a:p>
            <a:pPr algn="ctr"/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</a:p>
          <a:p>
            <a:pPr algn="ctr"/>
            <a:r>
              <a:rPr lang="en-US" sz="2000" dirty="0" smtClean="0"/>
              <a:t>…</a:t>
            </a:r>
            <a:endParaRPr lang="en-US" sz="2000" baseline="-25000" dirty="0" smtClean="0"/>
          </a:p>
          <a:p>
            <a:pPr algn="ctr"/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390518" y="3135037"/>
            <a:ext cx="64008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…</a:t>
            </a:r>
          </a:p>
          <a:p>
            <a:pPr algn="ctr"/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ctr"/>
            <a:r>
              <a:rPr lang="en-US" sz="2000" dirty="0" smtClean="0"/>
              <a:t>…</a:t>
            </a:r>
          </a:p>
          <a:p>
            <a:pPr algn="ctr"/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1538" y="2707124"/>
            <a:ext cx="129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8791" y="2707124"/>
            <a:ext cx="129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york</a:t>
            </a:r>
            <a:endParaRPr lang="en-US" sz="2000" dirty="0"/>
          </a:p>
        </p:txBody>
      </p:sp>
      <p:cxnSp>
        <p:nvCxnSpPr>
          <p:cNvPr id="33" name="Curved Connector 32"/>
          <p:cNvCxnSpPr/>
          <p:nvPr/>
        </p:nvCxnSpPr>
        <p:spPr bwMode="auto">
          <a:xfrm flipV="1">
            <a:off x="6241538" y="3970685"/>
            <a:ext cx="1789060" cy="6818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008033" y="2131705"/>
            <a:ext cx="266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Query = new york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30417" y="5825018"/>
            <a:ext cx="6228705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dirty="0"/>
              <a:t>O</a:t>
            </a:r>
            <a:r>
              <a:rPr lang="en-US" sz="2000" dirty="0" smtClean="0"/>
              <a:t>rder does </a:t>
            </a:r>
            <a:r>
              <a:rPr lang="en-US" sz="2000" dirty="0"/>
              <a:t>not guarantee good proximity ranking</a:t>
            </a:r>
          </a:p>
          <a:p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386413" y="4873974"/>
            <a:ext cx="1545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termination</a:t>
            </a:r>
          </a:p>
          <a:p>
            <a:pPr algn="ctr"/>
            <a:r>
              <a:rPr lang="en-US" sz="2000" dirty="0" smtClean="0"/>
              <a:t>point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168791" y="4458476"/>
            <a:ext cx="217622" cy="415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376684" y="4656157"/>
            <a:ext cx="48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1625" y="4043265"/>
            <a:ext cx="48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73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65"/>
    </mc:Choice>
    <mc:Fallback>
      <p:transition xmlns:p14="http://schemas.microsoft.com/office/powerpoint/2010/main" spd="slow" advTm="417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9" grpId="0"/>
      <p:bldP spid="27" grpId="0"/>
      <p:bldP spid="35" grpId="0"/>
      <p:bldP spid="36" grpId="0" animBg="1"/>
      <p:bldP spid="39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694979"/>
            <a:ext cx="8961437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0A7-680F-114B-85D0-2FBD03930B69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Inci Cetindil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2AD7-911B-42BD-AA71-81C8B49FA2B3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595831"/>
            <a:ext cx="8293100" cy="4287837"/>
          </a:xfrm>
        </p:spPr>
        <p:txBody>
          <a:bodyPr/>
          <a:lstStyle/>
          <a:p>
            <a:r>
              <a:rPr lang="en-US" dirty="0" smtClean="0"/>
              <a:t>Index </a:t>
            </a:r>
            <a:r>
              <a:rPr lang="en-US" dirty="0" smtClean="0"/>
              <a:t>Size – Term-Pair Index*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04024" y="2052452"/>
            <a:ext cx="670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Constructing term pairs within window size </a:t>
            </a:r>
            <a:r>
              <a:rPr lang="en-US" altLang="ko-KR" i="1" dirty="0" smtClean="0">
                <a:solidFill>
                  <a:schemeClr val="accent1"/>
                </a:solidFill>
              </a:rPr>
              <a:t>w</a:t>
            </a:r>
            <a:r>
              <a:rPr lang="en-US" altLang="ko-KR" dirty="0" smtClean="0">
                <a:solidFill>
                  <a:schemeClr val="accent1"/>
                </a:solidFill>
              </a:rPr>
              <a:t>=2</a:t>
            </a:r>
            <a:endParaRPr lang="ko-KR" altLang="en-US" dirty="0"/>
          </a:p>
        </p:txBody>
      </p:sp>
      <p:sp>
        <p:nvSpPr>
          <p:cNvPr id="13" name="직사각형 13"/>
          <p:cNvSpPr/>
          <p:nvPr/>
        </p:nvSpPr>
        <p:spPr>
          <a:xfrm>
            <a:off x="804024" y="2485876"/>
            <a:ext cx="7514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B0F0"/>
                </a:solidFill>
              </a:rPr>
              <a:t>New York, New York, the city so nice they named it twice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17" name="직사각형 31"/>
          <p:cNvSpPr/>
          <p:nvPr/>
        </p:nvSpPr>
        <p:spPr>
          <a:xfrm>
            <a:off x="804024" y="2788361"/>
            <a:ext cx="75143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New 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New York, the city so nice they named it twice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New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York, </a:t>
            </a:r>
            <a:r>
              <a:rPr lang="en-US" altLang="ko-KR" dirty="0" smtClean="0">
                <a:solidFill>
                  <a:srgbClr val="FF0000"/>
                </a:solidFill>
              </a:rPr>
              <a:t>New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York, the city so nice they named it twice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New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York, New </a:t>
            </a:r>
            <a:r>
              <a:rPr lang="en-US" altLang="ko-KR" dirty="0" smtClean="0">
                <a:solidFill>
                  <a:srgbClr val="FF0000"/>
                </a:solidFill>
              </a:rPr>
              <a:t>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the city so nice they named it twice</a:t>
            </a: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altLang="ko-KR" dirty="0" smtClean="0">
                <a:solidFill>
                  <a:srgbClr val="FF0000"/>
                </a:solidFill>
              </a:rPr>
              <a:t>York, New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York, the city so nice they named it twice</a:t>
            </a: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altLang="ko-KR" dirty="0" smtClean="0">
                <a:solidFill>
                  <a:srgbClr val="FF0000"/>
                </a:solidFill>
              </a:rPr>
              <a:t>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New </a:t>
            </a:r>
            <a:r>
              <a:rPr lang="en-US" altLang="ko-KR" dirty="0" smtClean="0">
                <a:solidFill>
                  <a:srgbClr val="FF0000"/>
                </a:solidFill>
              </a:rPr>
              <a:t>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the city so nice they named it twice</a:t>
            </a: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altLang="ko-KR" dirty="0" smtClean="0">
                <a:solidFill>
                  <a:srgbClr val="FF0000"/>
                </a:solidFill>
              </a:rPr>
              <a:t>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New York, </a:t>
            </a:r>
            <a:r>
              <a:rPr lang="en-US" altLang="ko-KR" dirty="0" smtClean="0">
                <a:solidFill>
                  <a:srgbClr val="FF0000"/>
                </a:solidFill>
              </a:rPr>
              <a:t>the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city so nice they named it twice</a:t>
            </a: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York, </a:t>
            </a:r>
            <a:r>
              <a:rPr lang="en-US" altLang="ko-KR" dirty="0" smtClean="0">
                <a:solidFill>
                  <a:srgbClr val="FF0000"/>
                </a:solidFill>
              </a:rPr>
              <a:t>New 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the city so nice they named it twice</a:t>
            </a: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York, </a:t>
            </a:r>
            <a:r>
              <a:rPr lang="en-US" altLang="ko-KR" dirty="0" smtClean="0">
                <a:solidFill>
                  <a:srgbClr val="FF0000"/>
                </a:solidFill>
              </a:rPr>
              <a:t>New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York, </a:t>
            </a:r>
            <a:r>
              <a:rPr lang="en-US" altLang="ko-KR" dirty="0" smtClean="0">
                <a:solidFill>
                  <a:srgbClr val="FF0000"/>
                </a:solidFill>
              </a:rPr>
              <a:t>the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city so nice they named it twice</a:t>
            </a:r>
            <a:b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York, </a:t>
            </a:r>
            <a:r>
              <a:rPr lang="en-US" altLang="ko-KR" dirty="0" smtClean="0">
                <a:solidFill>
                  <a:srgbClr val="FF0000"/>
                </a:solidFill>
              </a:rPr>
              <a:t>New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York, the </a:t>
            </a:r>
            <a:r>
              <a:rPr lang="en-US" altLang="ko-KR" dirty="0" smtClean="0">
                <a:solidFill>
                  <a:srgbClr val="FF0000"/>
                </a:solidFill>
              </a:rPr>
              <a:t>city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so nice they named it twice</a:t>
            </a: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York, New </a:t>
            </a:r>
            <a:r>
              <a:rPr lang="en-US" altLang="ko-KR" dirty="0" smtClean="0">
                <a:solidFill>
                  <a:srgbClr val="FF0000"/>
                </a:solidFill>
              </a:rPr>
              <a:t>York, the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city so nice they named it twice</a:t>
            </a:r>
            <a:b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New York, New </a:t>
            </a:r>
            <a:r>
              <a:rPr lang="en-US" altLang="ko-KR" dirty="0" smtClean="0">
                <a:solidFill>
                  <a:srgbClr val="FF0000"/>
                </a:solidFill>
              </a:rPr>
              <a:t>York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the </a:t>
            </a:r>
            <a:r>
              <a:rPr lang="en-US" altLang="ko-KR" dirty="0" smtClean="0">
                <a:solidFill>
                  <a:srgbClr val="FF0000"/>
                </a:solidFill>
              </a:rPr>
              <a:t>city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 so nice they named it twice</a:t>
            </a:r>
          </a:p>
          <a:p>
            <a:pPr algn="ctr"/>
            <a:r>
              <a:rPr lang="en-US" altLang="ko-KR" dirty="0" smtClean="0"/>
              <a:t>…</a:t>
            </a:r>
          </a:p>
        </p:txBody>
      </p:sp>
      <p:sp>
        <p:nvSpPr>
          <p:cNvPr id="18" name="직사각형 32"/>
          <p:cNvSpPr/>
          <p:nvPr/>
        </p:nvSpPr>
        <p:spPr>
          <a:xfrm>
            <a:off x="6852400" y="2788361"/>
            <a:ext cx="1465997" cy="31393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999">
                <a:schemeClr val="bg1"/>
              </a:gs>
              <a:gs pos="70000">
                <a:schemeClr val="bg1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B0F0"/>
                </a:solidFill>
              </a:rPr>
              <a:t>w=2</a:t>
            </a:r>
          </a:p>
          <a:p>
            <a:r>
              <a:rPr lang="en-US" altLang="ko-KR" dirty="0" smtClean="0"/>
              <a:t>new </a:t>
            </a:r>
            <a:r>
              <a:rPr lang="en-US" altLang="ko-KR" dirty="0" err="1" smtClean="0"/>
              <a:t>york</a:t>
            </a:r>
            <a:endParaRPr lang="en-US" altLang="ko-KR" dirty="0" smtClean="0"/>
          </a:p>
          <a:p>
            <a:r>
              <a:rPr lang="en-US" altLang="ko-KR" dirty="0" smtClean="0"/>
              <a:t>new new</a:t>
            </a:r>
          </a:p>
          <a:p>
            <a:r>
              <a:rPr lang="en-US" altLang="ko-KR" dirty="0" smtClean="0"/>
              <a:t>new the</a:t>
            </a:r>
          </a:p>
          <a:p>
            <a:r>
              <a:rPr lang="en-US" altLang="ko-KR" dirty="0" err="1" smtClean="0"/>
              <a:t>york</a:t>
            </a:r>
            <a:r>
              <a:rPr lang="en-US" altLang="ko-KR" dirty="0" smtClean="0"/>
              <a:t> new</a:t>
            </a:r>
          </a:p>
          <a:p>
            <a:r>
              <a:rPr lang="en-US" altLang="ko-KR" dirty="0" err="1" smtClean="0"/>
              <a:t>york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york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york</a:t>
            </a:r>
            <a:r>
              <a:rPr lang="en-US" altLang="ko-KR" dirty="0" smtClean="0"/>
              <a:t> the</a:t>
            </a:r>
            <a:br>
              <a:rPr lang="en-US" altLang="ko-KR" dirty="0" smtClean="0"/>
            </a:br>
            <a:r>
              <a:rPr lang="en-US" altLang="ko-KR" dirty="0" err="1" smtClean="0"/>
              <a:t>york</a:t>
            </a:r>
            <a:r>
              <a:rPr lang="en-US" altLang="ko-KR" dirty="0" smtClean="0"/>
              <a:t> city</a:t>
            </a:r>
            <a:br>
              <a:rPr lang="en-US" altLang="ko-KR" dirty="0" smtClean="0"/>
            </a:br>
            <a:r>
              <a:rPr lang="en-US" altLang="ko-KR" dirty="0" smtClean="0"/>
              <a:t>the city</a:t>
            </a:r>
            <a:br>
              <a:rPr lang="en-US" altLang="ko-KR" dirty="0" smtClean="0"/>
            </a:br>
            <a:r>
              <a:rPr lang="en-US" altLang="ko-KR" dirty="0" smtClean="0"/>
              <a:t>the so</a:t>
            </a:r>
          </a:p>
          <a:p>
            <a:pPr algn="ctr"/>
            <a:r>
              <a:rPr lang="en-US" altLang="ko-KR" dirty="0" smtClean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5666" y="5355730"/>
            <a:ext cx="1973766" cy="369332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altLang="ko-KR" dirty="0" smtClean="0">
                <a:solidFill>
                  <a:schemeClr val="bg1"/>
                </a:solidFill>
              </a:rPr>
              <a:t>-----------------------</a:t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w=2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204681"/>
            <a:ext cx="387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* Yan </a:t>
            </a:r>
            <a:r>
              <a:rPr lang="en-US" dirty="0"/>
              <a:t>et al., </a:t>
            </a:r>
            <a:r>
              <a:rPr lang="en-US" dirty="0" smtClean="0"/>
              <a:t>CIKM 2010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2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7" grpId="0"/>
      <p:bldP spid="17" grpId="1"/>
      <p:bldP spid="18" grpId="0" animBg="1"/>
      <p:bldP spid="19" grpId="0" animBg="1"/>
      <p:bldP spid="1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11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6|3|9.9|2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5|3.2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4|9|1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.2"/>
</p:tagLst>
</file>

<file path=ppt/theme/theme1.xml><?xml version="1.0" encoding="utf-8"?>
<a:theme xmlns:a="http://schemas.openxmlformats.org/drawingml/2006/main" name="TopicPropos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TopicProposal.thmx</Template>
  <TotalTime>1736</TotalTime>
  <Words>1926</Words>
  <Application>Microsoft Macintosh PowerPoint</Application>
  <PresentationFormat>On-screen Show (4:3)</PresentationFormat>
  <Paragraphs>727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TopicProposal</vt:lpstr>
      <vt:lpstr>Efficient Instant-Fuzzy Search with Proximity Ranking</vt:lpstr>
      <vt:lpstr>Motivation – Fuzzy Search</vt:lpstr>
      <vt:lpstr>Motivation – Fuzzy Search</vt:lpstr>
      <vt:lpstr>Motivation – Instant Search</vt:lpstr>
      <vt:lpstr>PowerPoint Presentation</vt:lpstr>
      <vt:lpstr>Proximity Ranking</vt:lpstr>
      <vt:lpstr>Challenges</vt:lpstr>
      <vt:lpstr>Challenges</vt:lpstr>
      <vt:lpstr>Challenges</vt:lpstr>
      <vt:lpstr>Contributions</vt:lpstr>
      <vt:lpstr>Phrase-Based Indexing</vt:lpstr>
      <vt:lpstr>Phrase-Based Indexing</vt:lpstr>
      <vt:lpstr>Life-cycle of a Query</vt:lpstr>
      <vt:lpstr>Computing Valid Phrases</vt:lpstr>
      <vt:lpstr>Incremental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Enumerating Valid Segmentations</vt:lpstr>
      <vt:lpstr>Ranking Segmentations</vt:lpstr>
      <vt:lpstr>Experiments</vt:lpstr>
      <vt:lpstr>Experiments</vt:lpstr>
      <vt:lpstr>Experiments</vt:lpstr>
      <vt:lpstr>Experiments</vt:lpstr>
      <vt:lpstr>Experiments</vt:lpstr>
      <vt:lpstr>Results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Inci Cetindil</dc:creator>
  <cp:lastModifiedBy>Inci Cetindil</cp:lastModifiedBy>
  <cp:revision>46</cp:revision>
  <dcterms:created xsi:type="dcterms:W3CDTF">2014-03-04T23:50:18Z</dcterms:created>
  <dcterms:modified xsi:type="dcterms:W3CDTF">2014-04-01T20:15:42Z</dcterms:modified>
</cp:coreProperties>
</file>